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Medium" charset="1" panose="00000600000000000000"/>
      <p:regular r:id="rId14"/>
    </p:embeddedFont>
    <p:embeddedFont>
      <p:font typeface="HK Grotesk Medium Bold" charset="1" panose="00000700000000000000"/>
      <p:regular r:id="rId15"/>
    </p:embeddedFont>
    <p:embeddedFont>
      <p:font typeface="HK Grotesk Medium Italics" charset="1" panose="00000600000000000000"/>
      <p:regular r:id="rId16"/>
    </p:embeddedFont>
    <p:embeddedFont>
      <p:font typeface="HK Grotesk Medium Bold Italics" charset="1" panose="00000700000000000000"/>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7.pn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382567" y="841240"/>
            <a:ext cx="7364924" cy="9935816"/>
          </a:xfrm>
          <a:prstGeom prst="rect">
            <a:avLst/>
          </a:prstGeom>
        </p:spPr>
      </p:pic>
      <p:sp>
        <p:nvSpPr>
          <p:cNvPr name="TextBox 3" id="3"/>
          <p:cNvSpPr txBox="true"/>
          <p:nvPr/>
        </p:nvSpPr>
        <p:spPr>
          <a:xfrm rot="0">
            <a:off x="1396825" y="1285711"/>
            <a:ext cx="8622690" cy="4841875"/>
          </a:xfrm>
          <a:prstGeom prst="rect">
            <a:avLst/>
          </a:prstGeom>
        </p:spPr>
        <p:txBody>
          <a:bodyPr anchor="t" rtlCol="false" tIns="0" lIns="0" bIns="0" rIns="0">
            <a:spAutoFit/>
          </a:bodyPr>
          <a:lstStyle/>
          <a:p>
            <a:pPr>
              <a:lnSpc>
                <a:spcPts val="12650"/>
              </a:lnSpc>
            </a:pPr>
            <a:r>
              <a:rPr lang="en-US" sz="11500">
                <a:solidFill>
                  <a:srgbClr val="404041"/>
                </a:solidFill>
                <a:latin typeface="HK Grotesk Medium Bold"/>
              </a:rPr>
              <a:t>POVs and Experience Prototypes</a:t>
            </a:r>
          </a:p>
        </p:txBody>
      </p:sp>
      <p:sp>
        <p:nvSpPr>
          <p:cNvPr name="TextBox 4" id="4"/>
          <p:cNvSpPr txBox="true"/>
          <p:nvPr/>
        </p:nvSpPr>
        <p:spPr>
          <a:xfrm rot="0">
            <a:off x="1396825" y="8836025"/>
            <a:ext cx="9140863" cy="422275"/>
          </a:xfrm>
          <a:prstGeom prst="rect">
            <a:avLst/>
          </a:prstGeom>
        </p:spPr>
        <p:txBody>
          <a:bodyPr anchor="t" rtlCol="false" tIns="0" lIns="0" bIns="0" rIns="0">
            <a:spAutoFit/>
          </a:bodyPr>
          <a:lstStyle/>
          <a:p>
            <a:pPr>
              <a:lnSpc>
                <a:spcPts val="3499"/>
              </a:lnSpc>
            </a:pPr>
            <a:r>
              <a:rPr lang="en-US" sz="2499">
                <a:solidFill>
                  <a:srgbClr val="404041"/>
                </a:solidFill>
                <a:latin typeface="HK Grotesk Medium"/>
              </a:rPr>
              <a:t>Lainey Wang, Nancy Hoang, Fernanda Kramer, Britney Tran</a:t>
            </a:r>
          </a:p>
        </p:txBody>
      </p:sp>
      <p:sp>
        <p:nvSpPr>
          <p:cNvPr name="TextBox 5" id="5"/>
          <p:cNvSpPr txBox="true"/>
          <p:nvPr/>
        </p:nvSpPr>
        <p:spPr>
          <a:xfrm rot="5400000">
            <a:off x="13471284" y="4359516"/>
            <a:ext cx="7185508" cy="523875"/>
          </a:xfrm>
          <a:prstGeom prst="rect">
            <a:avLst/>
          </a:prstGeom>
        </p:spPr>
        <p:txBody>
          <a:bodyPr anchor="t" rtlCol="false" tIns="0" lIns="0" bIns="0" rIns="0">
            <a:spAutoFit/>
          </a:bodyPr>
          <a:lstStyle/>
          <a:p>
            <a:pPr>
              <a:lnSpc>
                <a:spcPts val="4200"/>
              </a:lnSpc>
            </a:pPr>
            <a:r>
              <a:rPr lang="en-US" sz="3000">
                <a:solidFill>
                  <a:srgbClr val="404041"/>
                </a:solidFill>
                <a:latin typeface="HK Grotesk Medium Bold"/>
              </a:rPr>
              <a:t>SYSTEMIC JUSTICE AND EQUALITY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0915911" cy="8955823"/>
            <a:chOff x="0" y="0"/>
            <a:chExt cx="14554548" cy="11941098"/>
          </a:xfrm>
        </p:grpSpPr>
        <p:sp>
          <p:nvSpPr>
            <p:cNvPr name="TextBox 3" id="3"/>
            <p:cNvSpPr txBox="true"/>
            <p:nvPr/>
          </p:nvSpPr>
          <p:spPr>
            <a:xfrm rot="0">
              <a:off x="0" y="85725"/>
              <a:ext cx="14554548" cy="1840442"/>
            </a:xfrm>
            <a:prstGeom prst="rect">
              <a:avLst/>
            </a:prstGeom>
          </p:spPr>
          <p:txBody>
            <a:bodyPr anchor="t" rtlCol="false" tIns="0" lIns="0" bIns="0" rIns="0">
              <a:spAutoFit/>
            </a:bodyPr>
            <a:lstStyle/>
            <a:p>
              <a:pPr>
                <a:lnSpc>
                  <a:spcPts val="10450"/>
                </a:lnSpc>
              </a:pPr>
              <a:r>
                <a:rPr lang="en-US" sz="9500">
                  <a:solidFill>
                    <a:srgbClr val="404041"/>
                  </a:solidFill>
                  <a:latin typeface="HK Grotesk Medium Bold"/>
                </a:rPr>
                <a:t>POV 1</a:t>
              </a:r>
            </a:p>
          </p:txBody>
        </p:sp>
        <p:sp>
          <p:nvSpPr>
            <p:cNvPr name="TextBox 4" id="4"/>
            <p:cNvSpPr txBox="true"/>
            <p:nvPr/>
          </p:nvSpPr>
          <p:spPr>
            <a:xfrm rot="0">
              <a:off x="0" y="2380961"/>
              <a:ext cx="14554548" cy="9560137"/>
            </a:xfrm>
            <a:prstGeom prst="rect">
              <a:avLst/>
            </a:prstGeom>
          </p:spPr>
          <p:txBody>
            <a:bodyPr anchor="t" rtlCol="false" tIns="0" lIns="0" bIns="0" rIns="0">
              <a:spAutoFit/>
            </a:bodyPr>
            <a:lstStyle/>
            <a:p>
              <a:pPr>
                <a:lnSpc>
                  <a:spcPts val="4059"/>
                </a:lnSpc>
              </a:pPr>
              <a:r>
                <a:rPr lang="en-US" sz="2899">
                  <a:solidFill>
                    <a:srgbClr val="A96E7F"/>
                  </a:solidFill>
                  <a:latin typeface="HK Grotesk Medium Bold"/>
                </a:rPr>
                <a:t>We met</a:t>
              </a:r>
              <a:r>
                <a:rPr lang="en-US" sz="2899">
                  <a:solidFill>
                    <a:srgbClr val="5271FF"/>
                  </a:solidFill>
                  <a:latin typeface="HK Grotesk Medium Bold"/>
                </a:rPr>
                <a:t> </a:t>
              </a:r>
              <a:r>
                <a:rPr lang="en-US" sz="2899">
                  <a:solidFill>
                    <a:srgbClr val="404041"/>
                  </a:solidFill>
                  <a:latin typeface="HK Grotesk Medium Bold"/>
                </a:rPr>
                <a:t>Trish who is an undergraduate studying Info Science at UT Knoxville.</a:t>
              </a:r>
              <a:r>
                <a:rPr lang="en-US" sz="2899">
                  <a:solidFill>
                    <a:srgbClr val="404041"/>
                  </a:solidFill>
                  <a:latin typeface="Arimo Bold"/>
                </a:rPr>
                <a:t> </a:t>
              </a:r>
            </a:p>
            <a:p>
              <a:pPr>
                <a:lnSpc>
                  <a:spcPts val="4059"/>
                </a:lnSpc>
              </a:pPr>
            </a:p>
            <a:p>
              <a:pPr>
                <a:lnSpc>
                  <a:spcPts val="4059"/>
                </a:lnSpc>
              </a:pPr>
              <a:r>
                <a:rPr lang="en-US" sz="2899">
                  <a:solidFill>
                    <a:srgbClr val="A96E7F"/>
                  </a:solidFill>
                  <a:latin typeface="Arimo Bold"/>
                </a:rPr>
                <a:t>We were surprised to realize</a:t>
              </a:r>
              <a:r>
                <a:rPr lang="en-US" sz="2899">
                  <a:solidFill>
                    <a:srgbClr val="D69593"/>
                  </a:solidFill>
                  <a:latin typeface="Arimo Bold"/>
                </a:rPr>
                <a:t> </a:t>
              </a:r>
              <a:r>
                <a:rPr lang="en-US" sz="2899">
                  <a:solidFill>
                    <a:srgbClr val="404041"/>
                  </a:solidFill>
                  <a:latin typeface="Arimo Bold"/>
                </a:rPr>
                <a:t>that she changed her major because she felt isolated as the only woman in her CS classes, and belittled when her male counterparts spoke down to her. </a:t>
              </a:r>
            </a:p>
            <a:p>
              <a:pPr>
                <a:lnSpc>
                  <a:spcPts val="4059"/>
                </a:lnSpc>
              </a:pPr>
            </a:p>
            <a:p>
              <a:pPr>
                <a:lnSpc>
                  <a:spcPts val="4059"/>
                </a:lnSpc>
              </a:pPr>
              <a:r>
                <a:rPr lang="en-US" sz="2899">
                  <a:solidFill>
                    <a:srgbClr val="A96E7F"/>
                  </a:solidFill>
                  <a:latin typeface="Arimo Bold"/>
                </a:rPr>
                <a:t>We wonder if this means </a:t>
              </a:r>
              <a:r>
                <a:rPr lang="en-US" sz="2899">
                  <a:solidFill>
                    <a:srgbClr val="404041"/>
                  </a:solidFill>
                  <a:latin typeface="Arimo Bold"/>
                </a:rPr>
                <a:t>that regardless of her skill set, what drives her choice in major is her environment and peers, specifically how welcoming they are.</a:t>
              </a:r>
            </a:p>
            <a:p>
              <a:pPr>
                <a:lnSpc>
                  <a:spcPts val="4059"/>
                </a:lnSpc>
              </a:pPr>
            </a:p>
            <a:p>
              <a:pPr>
                <a:lnSpc>
                  <a:spcPts val="4059"/>
                </a:lnSpc>
              </a:pPr>
              <a:r>
                <a:rPr lang="en-US" sz="2899">
                  <a:solidFill>
                    <a:srgbClr val="A96E7F"/>
                  </a:solidFill>
                  <a:latin typeface="Arimo Bold"/>
                </a:rPr>
                <a:t>It would be game-changing to</a:t>
              </a:r>
              <a:r>
                <a:rPr lang="en-US" sz="2899">
                  <a:solidFill>
                    <a:srgbClr val="404041"/>
                  </a:solidFill>
                  <a:latin typeface="Arimo Bold"/>
                </a:rPr>
                <a:t> make educational environments welcoming regardless of identity.</a:t>
              </a:r>
            </a:p>
            <a:p>
              <a:pPr>
                <a:lnSpc>
                  <a:spcPts val="40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89585" y="2706688"/>
            <a:ext cx="3748209" cy="4114800"/>
          </a:xfrm>
          <a:prstGeom prst="rect">
            <a:avLst/>
          </a:prstGeom>
        </p:spPr>
      </p:pic>
      <p:sp>
        <p:nvSpPr>
          <p:cNvPr name="TextBox 6" id="6"/>
          <p:cNvSpPr txBox="true"/>
          <p:nvPr/>
        </p:nvSpPr>
        <p:spPr>
          <a:xfrm rot="0">
            <a:off x="12839504" y="6859588"/>
            <a:ext cx="4448371" cy="720725"/>
          </a:xfrm>
          <a:prstGeom prst="rect">
            <a:avLst/>
          </a:prstGeom>
        </p:spPr>
        <p:txBody>
          <a:bodyPr anchor="t" rtlCol="false" tIns="0" lIns="0" bIns="0" rIns="0">
            <a:spAutoFit/>
          </a:bodyPr>
          <a:lstStyle/>
          <a:p>
            <a:pPr algn="ctr">
              <a:lnSpc>
                <a:spcPts val="5500"/>
              </a:lnSpc>
            </a:pPr>
            <a:r>
              <a:rPr lang="en-US" sz="5000">
                <a:solidFill>
                  <a:srgbClr val="404041"/>
                </a:solidFill>
                <a:latin typeface="HK Grotesk Medium"/>
              </a:rPr>
              <a:t>Trish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1719191" cy="8691663"/>
            <a:chOff x="0" y="0"/>
            <a:chExt cx="15625588" cy="11588884"/>
          </a:xfrm>
        </p:grpSpPr>
        <p:sp>
          <p:nvSpPr>
            <p:cNvPr name="TextBox 3" id="3"/>
            <p:cNvSpPr txBox="true"/>
            <p:nvPr/>
          </p:nvSpPr>
          <p:spPr>
            <a:xfrm rot="0">
              <a:off x="0" y="85725"/>
              <a:ext cx="15625588" cy="1840442"/>
            </a:xfrm>
            <a:prstGeom prst="rect">
              <a:avLst/>
            </a:prstGeom>
          </p:spPr>
          <p:txBody>
            <a:bodyPr anchor="t" rtlCol="false" tIns="0" lIns="0" bIns="0" rIns="0">
              <a:spAutoFit/>
            </a:bodyPr>
            <a:lstStyle/>
            <a:p>
              <a:pPr>
                <a:lnSpc>
                  <a:spcPts val="10450"/>
                </a:lnSpc>
              </a:pPr>
              <a:r>
                <a:rPr lang="en-US" sz="9500">
                  <a:solidFill>
                    <a:srgbClr val="404041"/>
                  </a:solidFill>
                  <a:latin typeface="HK Grotesk Medium Bold"/>
                </a:rPr>
                <a:t>POV 2</a:t>
              </a:r>
            </a:p>
          </p:txBody>
        </p:sp>
        <p:sp>
          <p:nvSpPr>
            <p:cNvPr name="TextBox 4" id="4"/>
            <p:cNvSpPr txBox="true"/>
            <p:nvPr/>
          </p:nvSpPr>
          <p:spPr>
            <a:xfrm rot="0">
              <a:off x="0" y="2380961"/>
              <a:ext cx="15625588" cy="9207923"/>
            </a:xfrm>
            <a:prstGeom prst="rect">
              <a:avLst/>
            </a:prstGeom>
          </p:spPr>
          <p:txBody>
            <a:bodyPr anchor="t" rtlCol="false" tIns="0" lIns="0" bIns="0" rIns="0">
              <a:spAutoFit/>
            </a:bodyPr>
            <a:lstStyle/>
            <a:p>
              <a:pPr>
                <a:lnSpc>
                  <a:spcPts val="3919"/>
                </a:lnSpc>
              </a:pPr>
              <a:r>
                <a:rPr lang="en-US" sz="2799">
                  <a:solidFill>
                    <a:srgbClr val="679BBB"/>
                  </a:solidFill>
                  <a:latin typeface="HK Grotesk Medium Bold"/>
                </a:rPr>
                <a:t>We met</a:t>
              </a:r>
              <a:r>
                <a:rPr lang="en-US" sz="2799">
                  <a:solidFill>
                    <a:srgbClr val="404041"/>
                  </a:solidFill>
                  <a:latin typeface="HK Grotesk Medium Bold"/>
                </a:rPr>
                <a:t> Susan, a 56 year old, conservative Asian immigrant who is a software engineer at Hitachi Energy.</a:t>
              </a:r>
            </a:p>
            <a:p>
              <a:pPr>
                <a:lnSpc>
                  <a:spcPts val="3919"/>
                </a:lnSpc>
              </a:pPr>
            </a:p>
            <a:p>
              <a:pPr>
                <a:lnSpc>
                  <a:spcPts val="3919"/>
                </a:lnSpc>
              </a:pPr>
              <a:r>
                <a:rPr lang="en-US" sz="2799">
                  <a:solidFill>
                    <a:srgbClr val="679BBB"/>
                  </a:solidFill>
                  <a:latin typeface="Arimo Bold"/>
                </a:rPr>
                <a:t>We were surprised to realize</a:t>
              </a:r>
              <a:r>
                <a:rPr lang="en-US" sz="2799">
                  <a:solidFill>
                    <a:srgbClr val="5271FF"/>
                  </a:solidFill>
                  <a:latin typeface="Arimo Bold"/>
                </a:rPr>
                <a:t> </a:t>
              </a:r>
              <a:r>
                <a:rPr lang="en-US" sz="2799">
                  <a:solidFill>
                    <a:srgbClr val="404041"/>
                  </a:solidFill>
                  <a:latin typeface="Arimo Bold"/>
                </a:rPr>
                <a:t>that she claims racism towards Black people is not a systemic issue, but rather a result of statistics/lived experience while she points out systemic issues towards anti-Asian hate such as lack of media coverage and diversity in education. </a:t>
              </a:r>
            </a:p>
            <a:p>
              <a:pPr>
                <a:lnSpc>
                  <a:spcPts val="3919"/>
                </a:lnSpc>
              </a:pPr>
            </a:p>
            <a:p>
              <a:pPr>
                <a:lnSpc>
                  <a:spcPts val="3919"/>
                </a:lnSpc>
              </a:pPr>
              <a:r>
                <a:rPr lang="en-US" sz="2799">
                  <a:solidFill>
                    <a:srgbClr val="679BBB"/>
                  </a:solidFill>
                  <a:latin typeface="Arimo Bold"/>
                </a:rPr>
                <a:t>We wonder if this means</a:t>
              </a:r>
              <a:r>
                <a:rPr lang="en-US" sz="2799">
                  <a:solidFill>
                    <a:srgbClr val="404041"/>
                  </a:solidFill>
                  <a:latin typeface="Arimo Bold"/>
                </a:rPr>
                <a:t> that she has developed an unempathetic view of Black people because she has not met enough to see them as people rather than statistics.</a:t>
              </a:r>
            </a:p>
            <a:p>
              <a:pPr>
                <a:lnSpc>
                  <a:spcPts val="3919"/>
                </a:lnSpc>
              </a:pPr>
            </a:p>
            <a:p>
              <a:pPr>
                <a:lnSpc>
                  <a:spcPts val="3919"/>
                </a:lnSpc>
              </a:pPr>
              <a:r>
                <a:rPr lang="en-US" sz="2799">
                  <a:solidFill>
                    <a:srgbClr val="679BBB"/>
                  </a:solidFill>
                  <a:latin typeface="Arimo Bold"/>
                </a:rPr>
                <a:t>It would be game-changing to</a:t>
              </a:r>
              <a:r>
                <a:rPr lang="en-US" sz="2799">
                  <a:solidFill>
                    <a:srgbClr val="404041"/>
                  </a:solidFill>
                  <a:latin typeface="Arimo Bold"/>
                </a:rPr>
                <a:t> bring people together from different POC groups to share stories and increase perspective and understanding.</a:t>
              </a:r>
            </a:p>
          </p:txBody>
        </p:sp>
      </p:grpSp>
      <p:sp>
        <p:nvSpPr>
          <p:cNvPr name="TextBox 5" id="5"/>
          <p:cNvSpPr txBox="true"/>
          <p:nvPr/>
        </p:nvSpPr>
        <p:spPr>
          <a:xfrm rot="0">
            <a:off x="13006807" y="6827687"/>
            <a:ext cx="4448371" cy="720725"/>
          </a:xfrm>
          <a:prstGeom prst="rect">
            <a:avLst/>
          </a:prstGeom>
        </p:spPr>
        <p:txBody>
          <a:bodyPr anchor="t" rtlCol="false" tIns="0" lIns="0" bIns="0" rIns="0">
            <a:spAutoFit/>
          </a:bodyPr>
          <a:lstStyle/>
          <a:p>
            <a:pPr algn="ctr">
              <a:lnSpc>
                <a:spcPts val="5500"/>
              </a:lnSpc>
            </a:pPr>
            <a:r>
              <a:rPr lang="en-US" sz="5000">
                <a:solidFill>
                  <a:srgbClr val="404041"/>
                </a:solidFill>
                <a:latin typeface="HK Grotesk Medium"/>
              </a:rPr>
              <a:t>Susan</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56888" y="2674787"/>
            <a:ext cx="3748209" cy="411480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028700" y="971550"/>
            <a:ext cx="16230600" cy="3453130"/>
          </a:xfrm>
          <a:prstGeom prst="rect">
            <a:avLst/>
          </a:prstGeom>
        </p:spPr>
        <p:txBody>
          <a:bodyPr anchor="t" rtlCol="false" tIns="0" lIns="0" bIns="0" rIns="0">
            <a:spAutoFit/>
          </a:bodyPr>
          <a:lstStyle/>
          <a:p>
            <a:pPr>
              <a:lnSpc>
                <a:spcPts val="3919"/>
              </a:lnSpc>
            </a:pPr>
            <a:r>
              <a:rPr lang="en-US" sz="2799">
                <a:solidFill>
                  <a:srgbClr val="679BBB">
                    <a:alpha val="60784"/>
                  </a:srgbClr>
                </a:solidFill>
                <a:latin typeface="HK Grotesk Medium Bold"/>
              </a:rPr>
              <a:t>We met</a:t>
            </a:r>
            <a:r>
              <a:rPr lang="en-US" sz="2799">
                <a:solidFill>
                  <a:srgbClr val="404041">
                    <a:alpha val="60784"/>
                  </a:srgbClr>
                </a:solidFill>
                <a:latin typeface="HK Grotesk Medium Bold"/>
              </a:rPr>
              <a:t> Susan, a 56 year old, conservative Asian immigrant who is a software engineer at Hitachi Energy. </a:t>
            </a:r>
            <a:r>
              <a:rPr lang="en-US" sz="2799">
                <a:solidFill>
                  <a:srgbClr val="679BBB">
                    <a:alpha val="60784"/>
                  </a:srgbClr>
                </a:solidFill>
                <a:latin typeface="Arimo Bold"/>
              </a:rPr>
              <a:t>We were surprised to realize</a:t>
            </a:r>
            <a:r>
              <a:rPr lang="en-US" sz="2799">
                <a:solidFill>
                  <a:srgbClr val="5271FF">
                    <a:alpha val="60784"/>
                  </a:srgbClr>
                </a:solidFill>
                <a:latin typeface="Arimo Bold"/>
              </a:rPr>
              <a:t> </a:t>
            </a:r>
            <a:r>
              <a:rPr lang="en-US" sz="2799">
                <a:solidFill>
                  <a:srgbClr val="404041">
                    <a:alpha val="60784"/>
                  </a:srgbClr>
                </a:solidFill>
                <a:latin typeface="Arimo Bold"/>
              </a:rPr>
              <a:t>that she claims racism towards Black people is not a systemic issue, but rather a result of statistics/lived experience while she points out systemic issues towards anti-Asian hate such as lack of media coverage and diversity in education. </a:t>
            </a:r>
            <a:r>
              <a:rPr lang="en-US" sz="2799">
                <a:solidFill>
                  <a:srgbClr val="679BBB">
                    <a:alpha val="60784"/>
                  </a:srgbClr>
                </a:solidFill>
                <a:latin typeface="Arimo Bold"/>
              </a:rPr>
              <a:t>We wonder if this means</a:t>
            </a:r>
            <a:r>
              <a:rPr lang="en-US" sz="2799">
                <a:solidFill>
                  <a:srgbClr val="404041">
                    <a:alpha val="60784"/>
                  </a:srgbClr>
                </a:solidFill>
                <a:latin typeface="Arimo Bold"/>
              </a:rPr>
              <a:t> that she has developed an unempathetic view of Black people because she has not met enough to see them as people rather than statistics. </a:t>
            </a:r>
            <a:r>
              <a:rPr lang="en-US" sz="2799">
                <a:solidFill>
                  <a:srgbClr val="679BBB">
                    <a:alpha val="60784"/>
                  </a:srgbClr>
                </a:solidFill>
                <a:latin typeface="Arimo Bold"/>
              </a:rPr>
              <a:t>It would be game-changing to</a:t>
            </a:r>
            <a:r>
              <a:rPr lang="en-US" sz="2799">
                <a:solidFill>
                  <a:srgbClr val="404041">
                    <a:alpha val="60784"/>
                  </a:srgbClr>
                </a:solidFill>
                <a:latin typeface="Arimo Bold"/>
              </a:rPr>
              <a:t> bring people together from different POC groups to share stories and increase perspective and understanding.</a:t>
            </a:r>
          </a:p>
        </p:txBody>
      </p:sp>
      <p:sp>
        <p:nvSpPr>
          <p:cNvPr name="TextBox 3" id="3"/>
          <p:cNvSpPr txBox="true"/>
          <p:nvPr/>
        </p:nvSpPr>
        <p:spPr>
          <a:xfrm rot="0">
            <a:off x="2509228" y="5281508"/>
            <a:ext cx="13269545" cy="1384300"/>
          </a:xfrm>
          <a:prstGeom prst="rect">
            <a:avLst/>
          </a:prstGeom>
        </p:spPr>
        <p:txBody>
          <a:bodyPr anchor="t" rtlCol="false" tIns="0" lIns="0" bIns="0" rIns="0">
            <a:spAutoFit/>
          </a:bodyPr>
          <a:lstStyle/>
          <a:p>
            <a:pPr algn="ctr">
              <a:lnSpc>
                <a:spcPts val="5599"/>
              </a:lnSpc>
            </a:pPr>
            <a:r>
              <a:rPr lang="en-US" sz="3999">
                <a:solidFill>
                  <a:srgbClr val="404041"/>
                </a:solidFill>
                <a:latin typeface="HK Grotesk Medium Bold"/>
              </a:rPr>
              <a:t>How might we encourage people to learn and empathize with issues that do not affect themselves? </a:t>
            </a:r>
          </a:p>
        </p:txBody>
      </p:sp>
      <p:sp>
        <p:nvSpPr>
          <p:cNvPr name="TextBox 4" id="4"/>
          <p:cNvSpPr txBox="true"/>
          <p:nvPr/>
        </p:nvSpPr>
        <p:spPr>
          <a:xfrm rot="0">
            <a:off x="2509228" y="7155982"/>
            <a:ext cx="13269545" cy="1384300"/>
          </a:xfrm>
          <a:prstGeom prst="rect">
            <a:avLst/>
          </a:prstGeom>
        </p:spPr>
        <p:txBody>
          <a:bodyPr anchor="t" rtlCol="false" tIns="0" lIns="0" bIns="0" rIns="0">
            <a:spAutoFit/>
          </a:bodyPr>
          <a:lstStyle/>
          <a:p>
            <a:pPr algn="ctr">
              <a:lnSpc>
                <a:spcPts val="5599"/>
              </a:lnSpc>
            </a:pPr>
            <a:r>
              <a:rPr lang="en-US" sz="3999">
                <a:solidFill>
                  <a:srgbClr val="404041"/>
                </a:solidFill>
                <a:latin typeface="HK Grotesk Medium Bold"/>
              </a:rPr>
              <a:t>How might we explain concepts of oppression with more emotion/stories rather than statistics?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1103343" cy="9186963"/>
            <a:chOff x="0" y="0"/>
            <a:chExt cx="14804457" cy="12249284"/>
          </a:xfrm>
        </p:grpSpPr>
        <p:sp>
          <p:nvSpPr>
            <p:cNvPr name="TextBox 3" id="3"/>
            <p:cNvSpPr txBox="true"/>
            <p:nvPr/>
          </p:nvSpPr>
          <p:spPr>
            <a:xfrm rot="0">
              <a:off x="0" y="85725"/>
              <a:ext cx="14804457" cy="1840442"/>
            </a:xfrm>
            <a:prstGeom prst="rect">
              <a:avLst/>
            </a:prstGeom>
          </p:spPr>
          <p:txBody>
            <a:bodyPr anchor="t" rtlCol="false" tIns="0" lIns="0" bIns="0" rIns="0">
              <a:spAutoFit/>
            </a:bodyPr>
            <a:lstStyle/>
            <a:p>
              <a:pPr>
                <a:lnSpc>
                  <a:spcPts val="10450"/>
                </a:lnSpc>
              </a:pPr>
              <a:r>
                <a:rPr lang="en-US" sz="9500">
                  <a:solidFill>
                    <a:srgbClr val="404041"/>
                  </a:solidFill>
                  <a:latin typeface="HK Grotesk Medium Bold"/>
                </a:rPr>
                <a:t>POV 3 </a:t>
              </a:r>
            </a:p>
          </p:txBody>
        </p:sp>
        <p:sp>
          <p:nvSpPr>
            <p:cNvPr name="TextBox 4" id="4"/>
            <p:cNvSpPr txBox="true"/>
            <p:nvPr/>
          </p:nvSpPr>
          <p:spPr>
            <a:xfrm rot="0">
              <a:off x="0" y="2380961"/>
              <a:ext cx="14804457" cy="9868323"/>
            </a:xfrm>
            <a:prstGeom prst="rect">
              <a:avLst/>
            </a:prstGeom>
          </p:spPr>
          <p:txBody>
            <a:bodyPr anchor="t" rtlCol="false" tIns="0" lIns="0" bIns="0" rIns="0">
              <a:spAutoFit/>
            </a:bodyPr>
            <a:lstStyle/>
            <a:p>
              <a:pPr>
                <a:lnSpc>
                  <a:spcPts val="3919"/>
                </a:lnSpc>
              </a:pPr>
              <a:r>
                <a:rPr lang="en-US" sz="2799">
                  <a:solidFill>
                    <a:srgbClr val="D69593"/>
                  </a:solidFill>
                  <a:latin typeface="HK Grotesk Medium Bold"/>
                </a:rPr>
                <a:t>We met</a:t>
              </a:r>
              <a:r>
                <a:rPr lang="en-US" sz="2799">
                  <a:solidFill>
                    <a:srgbClr val="F8A29E"/>
                  </a:solidFill>
                  <a:latin typeface="HK Grotesk Medium Bold"/>
                </a:rPr>
                <a:t> </a:t>
              </a:r>
              <a:r>
                <a:rPr lang="en-US" sz="2799">
                  <a:solidFill>
                    <a:srgbClr val="404041"/>
                  </a:solidFill>
                  <a:latin typeface="HK Grotesk Medium Bold"/>
                </a:rPr>
                <a:t>Amber, a 23 year-old woman from Los Baños, CA who works as a delivery driver for a cannabis dispensary.</a:t>
              </a:r>
            </a:p>
            <a:p>
              <a:pPr>
                <a:lnSpc>
                  <a:spcPts val="3919"/>
                </a:lnSpc>
              </a:pPr>
            </a:p>
            <a:p>
              <a:pPr>
                <a:lnSpc>
                  <a:spcPts val="3919"/>
                </a:lnSpc>
              </a:pPr>
              <a:r>
                <a:rPr lang="en-US" sz="2799">
                  <a:solidFill>
                    <a:srgbClr val="D69593"/>
                  </a:solidFill>
                  <a:latin typeface="Arimo Bold"/>
                </a:rPr>
                <a:t>We were surprised to realize</a:t>
              </a:r>
              <a:r>
                <a:rPr lang="en-US" sz="2799">
                  <a:solidFill>
                    <a:srgbClr val="F8A29E"/>
                  </a:solidFill>
                  <a:latin typeface="Arimo Bold"/>
                </a:rPr>
                <a:t> </a:t>
              </a:r>
              <a:r>
                <a:rPr lang="en-US" sz="2799">
                  <a:solidFill>
                    <a:srgbClr val="404041"/>
                  </a:solidFill>
                  <a:latin typeface="Arimo Bold"/>
                </a:rPr>
                <a:t>that she said nothing else comes to mind when she thinks of systemic inequity besides the parents someone is born with and the perspectives they provide.</a:t>
              </a:r>
            </a:p>
            <a:p>
              <a:pPr>
                <a:lnSpc>
                  <a:spcPts val="3919"/>
                </a:lnSpc>
              </a:pPr>
            </a:p>
            <a:p>
              <a:pPr>
                <a:lnSpc>
                  <a:spcPts val="3919"/>
                </a:lnSpc>
              </a:pPr>
              <a:r>
                <a:rPr lang="en-US" sz="2799">
                  <a:solidFill>
                    <a:srgbClr val="D69593"/>
                  </a:solidFill>
                  <a:latin typeface="Arimo Bold"/>
                </a:rPr>
                <a:t>We wonder if this means </a:t>
              </a:r>
              <a:r>
                <a:rPr lang="en-US" sz="2799">
                  <a:solidFill>
                    <a:srgbClr val="404041"/>
                  </a:solidFill>
                  <a:latin typeface="Arimo Bold"/>
                </a:rPr>
                <a:t>that she is upset at her parents for not offering her diverse perspectives and feels they inhibited her development as an open-minded individual.</a:t>
              </a:r>
            </a:p>
            <a:p>
              <a:pPr>
                <a:lnSpc>
                  <a:spcPts val="3919"/>
                </a:lnSpc>
              </a:pPr>
            </a:p>
            <a:p>
              <a:pPr>
                <a:lnSpc>
                  <a:spcPts val="3919"/>
                </a:lnSpc>
              </a:pPr>
              <a:r>
                <a:rPr lang="en-US" sz="2799">
                  <a:solidFill>
                    <a:srgbClr val="D69593"/>
                  </a:solidFill>
                  <a:latin typeface="Arimo Bold"/>
                </a:rPr>
                <a:t>It would be game-changing to</a:t>
              </a:r>
              <a:r>
                <a:rPr lang="en-US" sz="2799">
                  <a:solidFill>
                    <a:srgbClr val="404041"/>
                  </a:solidFill>
                  <a:latin typeface="Arimo Bold"/>
                </a:rPr>
                <a:t> provide children with mentors outside their parents to help offer them new perspectives that their parents cannot.</a:t>
              </a:r>
            </a:p>
            <a:p>
              <a:pPr>
                <a:lnSpc>
                  <a:spcPts val="3919"/>
                </a:lnSpc>
              </a:pPr>
            </a:p>
          </p:txBody>
        </p:sp>
      </p:grpSp>
      <p:grpSp>
        <p:nvGrpSpPr>
          <p:cNvPr name="Group 5" id="5"/>
          <p:cNvGrpSpPr/>
          <p:nvPr/>
        </p:nvGrpSpPr>
        <p:grpSpPr>
          <a:xfrm rot="0">
            <a:off x="13006807" y="2674787"/>
            <a:ext cx="4448371" cy="4873625"/>
            <a:chOff x="0" y="0"/>
            <a:chExt cx="5931161" cy="6498167"/>
          </a:xfrm>
        </p:grpSpPr>
        <p:sp>
          <p:nvSpPr>
            <p:cNvPr name="TextBox 6" id="6"/>
            <p:cNvSpPr txBox="true"/>
            <p:nvPr/>
          </p:nvSpPr>
          <p:spPr>
            <a:xfrm rot="0">
              <a:off x="0" y="5524500"/>
              <a:ext cx="5931161" cy="973667"/>
            </a:xfrm>
            <a:prstGeom prst="rect">
              <a:avLst/>
            </a:prstGeom>
          </p:spPr>
          <p:txBody>
            <a:bodyPr anchor="t" rtlCol="false" tIns="0" lIns="0" bIns="0" rIns="0">
              <a:spAutoFit/>
            </a:bodyPr>
            <a:lstStyle/>
            <a:p>
              <a:pPr algn="ctr">
                <a:lnSpc>
                  <a:spcPts val="5500"/>
                </a:lnSpc>
              </a:pPr>
              <a:r>
                <a:rPr lang="en-US" sz="5000">
                  <a:solidFill>
                    <a:srgbClr val="404041"/>
                  </a:solidFill>
                  <a:latin typeface="HK Grotesk Medium"/>
                </a:rPr>
                <a:t>Amber</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6775" y="0"/>
              <a:ext cx="4997612" cy="5486400"/>
            </a:xfrm>
            <a:prstGeom prst="rect">
              <a:avLst/>
            </a:prstGeom>
          </p:spPr>
        </p:pic>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028700" y="971550"/>
            <a:ext cx="16056901" cy="3948430"/>
          </a:xfrm>
          <a:prstGeom prst="rect">
            <a:avLst/>
          </a:prstGeom>
        </p:spPr>
        <p:txBody>
          <a:bodyPr anchor="t" rtlCol="false" tIns="0" lIns="0" bIns="0" rIns="0">
            <a:spAutoFit/>
          </a:bodyPr>
          <a:lstStyle/>
          <a:p>
            <a:pPr>
              <a:lnSpc>
                <a:spcPts val="3919"/>
              </a:lnSpc>
            </a:pPr>
            <a:r>
              <a:rPr lang="en-US" sz="2799">
                <a:solidFill>
                  <a:srgbClr val="D69593">
                    <a:alpha val="60784"/>
                  </a:srgbClr>
                </a:solidFill>
                <a:latin typeface="HK Grotesk Medium Bold"/>
              </a:rPr>
              <a:t>We met</a:t>
            </a:r>
            <a:r>
              <a:rPr lang="en-US" sz="2799">
                <a:solidFill>
                  <a:srgbClr val="F8A29E">
                    <a:alpha val="60784"/>
                  </a:srgbClr>
                </a:solidFill>
                <a:latin typeface="HK Grotesk Medium Bold"/>
              </a:rPr>
              <a:t> </a:t>
            </a:r>
            <a:r>
              <a:rPr lang="en-US" sz="2799">
                <a:solidFill>
                  <a:srgbClr val="404041">
                    <a:alpha val="60784"/>
                  </a:srgbClr>
                </a:solidFill>
                <a:latin typeface="HK Grotesk Medium Bold"/>
              </a:rPr>
              <a:t>Amber, a 23 year-old woman from Los Baños, CA who works as a delivery driver for a cannabis dispensary.</a:t>
            </a:r>
            <a:r>
              <a:rPr lang="en-US" sz="2799">
                <a:solidFill>
                  <a:srgbClr val="D69593">
                    <a:alpha val="60784"/>
                  </a:srgbClr>
                </a:solidFill>
                <a:latin typeface="HK Grotesk Medium Bold"/>
              </a:rPr>
              <a:t> </a:t>
            </a:r>
            <a:r>
              <a:rPr lang="en-US" sz="2799">
                <a:solidFill>
                  <a:srgbClr val="D69593">
                    <a:alpha val="60784"/>
                  </a:srgbClr>
                </a:solidFill>
                <a:latin typeface="Arimo Bold"/>
              </a:rPr>
              <a:t>We were surprised to realize</a:t>
            </a:r>
            <a:r>
              <a:rPr lang="en-US" sz="2799">
                <a:solidFill>
                  <a:srgbClr val="F8A29E">
                    <a:alpha val="60784"/>
                  </a:srgbClr>
                </a:solidFill>
                <a:latin typeface="Arimo Bold"/>
              </a:rPr>
              <a:t> </a:t>
            </a:r>
            <a:r>
              <a:rPr lang="en-US" sz="2799">
                <a:solidFill>
                  <a:srgbClr val="404041">
                    <a:alpha val="60784"/>
                  </a:srgbClr>
                </a:solidFill>
                <a:latin typeface="Arimo Bold"/>
              </a:rPr>
              <a:t>that she said nothing else comes to mind when she thinks of systemic inequity besides the parents someone is born with and the perspectives they provide.</a:t>
            </a:r>
            <a:r>
              <a:rPr lang="en-US" sz="2799">
                <a:solidFill>
                  <a:srgbClr val="D69593">
                    <a:alpha val="60784"/>
                  </a:srgbClr>
                </a:solidFill>
                <a:latin typeface="Arimo Bold"/>
              </a:rPr>
              <a:t> We wonder if this means </a:t>
            </a:r>
            <a:r>
              <a:rPr lang="en-US" sz="2799">
                <a:solidFill>
                  <a:srgbClr val="404041">
                    <a:alpha val="60784"/>
                  </a:srgbClr>
                </a:solidFill>
                <a:latin typeface="Arimo Bold"/>
              </a:rPr>
              <a:t>that she is upset at her parents for not offering her diverse perspectives and feels they inhibited her development as an open-minded individual.</a:t>
            </a:r>
            <a:r>
              <a:rPr lang="en-US" sz="2799">
                <a:solidFill>
                  <a:srgbClr val="D69593">
                    <a:alpha val="60784"/>
                  </a:srgbClr>
                </a:solidFill>
                <a:latin typeface="Arimo Bold"/>
              </a:rPr>
              <a:t> It would be game-changing to</a:t>
            </a:r>
            <a:r>
              <a:rPr lang="en-US" sz="2799">
                <a:solidFill>
                  <a:srgbClr val="404041">
                    <a:alpha val="60784"/>
                  </a:srgbClr>
                </a:solidFill>
                <a:latin typeface="Arimo Bold"/>
              </a:rPr>
              <a:t> provide children with mentors outside their parents to help offer them new perspectives that their parents cannot.</a:t>
            </a:r>
          </a:p>
          <a:p>
            <a:pPr>
              <a:lnSpc>
                <a:spcPts val="3919"/>
              </a:lnSpc>
            </a:pPr>
          </a:p>
        </p:txBody>
      </p:sp>
      <p:sp>
        <p:nvSpPr>
          <p:cNvPr name="TextBox 3" id="3"/>
          <p:cNvSpPr txBox="true"/>
          <p:nvPr/>
        </p:nvSpPr>
        <p:spPr>
          <a:xfrm rot="0">
            <a:off x="2466227" y="5067300"/>
            <a:ext cx="13355545" cy="2794000"/>
          </a:xfrm>
          <a:prstGeom prst="rect">
            <a:avLst/>
          </a:prstGeom>
        </p:spPr>
        <p:txBody>
          <a:bodyPr anchor="t" rtlCol="false" tIns="0" lIns="0" bIns="0" rIns="0">
            <a:spAutoFit/>
          </a:bodyPr>
          <a:lstStyle/>
          <a:p>
            <a:pPr algn="ctr">
              <a:lnSpc>
                <a:spcPts val="5599"/>
              </a:lnSpc>
            </a:pPr>
            <a:r>
              <a:rPr lang="en-US" sz="3999">
                <a:solidFill>
                  <a:srgbClr val="404041"/>
                </a:solidFill>
                <a:latin typeface="HK Grotesk Medium Bold"/>
              </a:rPr>
              <a:t>How might we leverage the internet to create educational spaces outside the classroom for children to learn to recognize and develop sensitivity to the needs of people with identities different than their own?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983716" y="6158686"/>
            <a:ext cx="11278814" cy="11903762"/>
          </a:xfrm>
          <a:prstGeom prst="rect">
            <a:avLst/>
          </a:prstGeom>
        </p:spPr>
      </p:pic>
      <p:pic>
        <p:nvPicPr>
          <p:cNvPr name="Picture 3" id="3"/>
          <p:cNvPicPr>
            <a:picLocks noChangeAspect="true"/>
          </p:cNvPicPr>
          <p:nvPr/>
        </p:nvPicPr>
        <p:blipFill>
          <a:blip r:embed="rId3">
            <a:alphaModFix amt="48000"/>
          </a:blip>
          <a:srcRect l="0" t="0" r="0" b="0"/>
          <a:stretch>
            <a:fillRect/>
          </a:stretch>
        </p:blipFill>
        <p:spPr>
          <a:xfrm flipH="false" flipV="false" rot="3810920">
            <a:off x="7092435" y="-9844809"/>
            <a:ext cx="14794298" cy="1396211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45414" y="2331433"/>
            <a:ext cx="4393855" cy="5624134"/>
          </a:xfrm>
          <a:prstGeom prst="rect">
            <a:avLst/>
          </a:prstGeom>
        </p:spPr>
      </p:pic>
      <p:sp>
        <p:nvSpPr>
          <p:cNvPr name="TextBox 5" id="5"/>
          <p:cNvSpPr txBox="true"/>
          <p:nvPr/>
        </p:nvSpPr>
        <p:spPr>
          <a:xfrm rot="0">
            <a:off x="8518408" y="3300413"/>
            <a:ext cx="8136257" cy="3771900"/>
          </a:xfrm>
          <a:prstGeom prst="rect">
            <a:avLst/>
          </a:prstGeom>
        </p:spPr>
        <p:txBody>
          <a:bodyPr anchor="t" rtlCol="false" tIns="0" lIns="0" bIns="0" rIns="0">
            <a:spAutoFit/>
          </a:bodyPr>
          <a:lstStyle/>
          <a:p>
            <a:pPr algn="ctr">
              <a:lnSpc>
                <a:spcPts val="9899"/>
              </a:lnSpc>
            </a:pPr>
            <a:r>
              <a:rPr lang="en-US" sz="8999">
                <a:solidFill>
                  <a:srgbClr val="404041"/>
                </a:solidFill>
                <a:latin typeface="HK Grotesk Medium Bold"/>
              </a:rPr>
              <a:t>Solutions &amp; </a:t>
            </a:r>
          </a:p>
          <a:p>
            <a:pPr algn="ctr">
              <a:lnSpc>
                <a:spcPts val="9899"/>
              </a:lnSpc>
            </a:pPr>
            <a:r>
              <a:rPr lang="en-US" sz="8999">
                <a:solidFill>
                  <a:srgbClr val="404041"/>
                </a:solidFill>
                <a:latin typeface="HK Grotesk Medium Bold"/>
              </a:rPr>
              <a:t>Experience Prototypes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00028" y="3597922"/>
            <a:ext cx="9230856" cy="1010369"/>
            <a:chOff x="0" y="0"/>
            <a:chExt cx="12307808" cy="1347159"/>
          </a:xfrm>
        </p:grpSpPr>
        <p:sp>
          <p:nvSpPr>
            <p:cNvPr name="TextBox 3" id="3"/>
            <p:cNvSpPr txBox="true"/>
            <p:nvPr/>
          </p:nvSpPr>
          <p:spPr>
            <a:xfrm rot="0">
              <a:off x="0" y="-66675"/>
              <a:ext cx="12307808" cy="817669"/>
            </a:xfrm>
            <a:prstGeom prst="rect">
              <a:avLst/>
            </a:prstGeom>
          </p:spPr>
          <p:txBody>
            <a:bodyPr anchor="t" rtlCol="false" tIns="0" lIns="0" bIns="0" rIns="0">
              <a:spAutoFit/>
            </a:bodyPr>
            <a:lstStyle/>
            <a:p>
              <a:pPr>
                <a:lnSpc>
                  <a:spcPts val="5179"/>
                </a:lnSpc>
              </a:pPr>
            </a:p>
          </p:txBody>
        </p:sp>
        <p:sp>
          <p:nvSpPr>
            <p:cNvPr name="TextBox 4" id="4"/>
            <p:cNvSpPr txBox="true"/>
            <p:nvPr/>
          </p:nvSpPr>
          <p:spPr>
            <a:xfrm rot="0">
              <a:off x="0" y="897367"/>
              <a:ext cx="12307808" cy="449792"/>
            </a:xfrm>
            <a:prstGeom prst="rect">
              <a:avLst/>
            </a:prstGeom>
          </p:spPr>
          <p:txBody>
            <a:bodyPr anchor="t" rtlCol="false" tIns="0" lIns="0" bIns="0" rIns="0">
              <a:spAutoFit/>
            </a:bodyPr>
            <a:lstStyle/>
            <a:p>
              <a:pPr>
                <a:lnSpc>
                  <a:spcPts val="2800"/>
                </a:lnSpc>
              </a:pPr>
            </a:p>
          </p:txBody>
        </p:sp>
      </p:grpSp>
      <p:sp>
        <p:nvSpPr>
          <p:cNvPr name="TextBox 5" id="5"/>
          <p:cNvSpPr txBox="true"/>
          <p:nvPr/>
        </p:nvSpPr>
        <p:spPr>
          <a:xfrm rot="0">
            <a:off x="1269684" y="1682692"/>
            <a:ext cx="14237966" cy="1510031"/>
          </a:xfrm>
          <a:prstGeom prst="rect">
            <a:avLst/>
          </a:prstGeom>
        </p:spPr>
        <p:txBody>
          <a:bodyPr anchor="t" rtlCol="false" tIns="0" lIns="0" bIns="0" rIns="0">
            <a:spAutoFit/>
          </a:bodyPr>
          <a:lstStyle/>
          <a:p>
            <a:pPr>
              <a:lnSpc>
                <a:spcPts val="6019"/>
              </a:lnSpc>
              <a:spcBef>
                <a:spcPct val="0"/>
              </a:spcBef>
            </a:pPr>
            <a:r>
              <a:rPr lang="en-US" sz="4299">
                <a:solidFill>
                  <a:srgbClr val="404041">
                    <a:alpha val="60784"/>
                  </a:srgbClr>
                </a:solidFill>
                <a:latin typeface="HK Grotesk Medium Italics"/>
              </a:rPr>
              <a:t>How might we encourage people to learn and empathize with issues that do not affect themselves?</a:t>
            </a:r>
            <a:r>
              <a:rPr lang="en-US" sz="4299">
                <a:solidFill>
                  <a:srgbClr val="404041">
                    <a:alpha val="60784"/>
                  </a:srgbClr>
                </a:solidFill>
                <a:latin typeface="Arimo Italics"/>
              </a:rPr>
              <a:t> </a:t>
            </a:r>
          </a:p>
        </p:txBody>
      </p:sp>
      <p:sp>
        <p:nvSpPr>
          <p:cNvPr name="TextBox 6" id="6"/>
          <p:cNvSpPr txBox="true"/>
          <p:nvPr/>
        </p:nvSpPr>
        <p:spPr>
          <a:xfrm rot="0">
            <a:off x="2352285" y="4513041"/>
            <a:ext cx="13583429" cy="2516506"/>
          </a:xfrm>
          <a:prstGeom prst="rect">
            <a:avLst/>
          </a:prstGeom>
        </p:spPr>
        <p:txBody>
          <a:bodyPr anchor="t" rtlCol="false" tIns="0" lIns="0" bIns="0" rIns="0">
            <a:spAutoFit/>
          </a:bodyPr>
          <a:lstStyle/>
          <a:p>
            <a:pPr algn="ctr">
              <a:lnSpc>
                <a:spcPts val="6719"/>
              </a:lnSpc>
              <a:spcBef>
                <a:spcPct val="0"/>
              </a:spcBef>
            </a:pPr>
            <a:r>
              <a:rPr lang="en-US" sz="4799">
                <a:solidFill>
                  <a:srgbClr val="404041"/>
                </a:solidFill>
                <a:latin typeface="HK Grotesk Medium"/>
              </a:rPr>
              <a:t>Create a platform that allows users to anonymously ask non-politically correct questions they would be uncomfortable asking in person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36699" y="3812855"/>
            <a:ext cx="3776522" cy="3933877"/>
          </a:xfrm>
          <a:prstGeom prst="rect">
            <a:avLst/>
          </a:prstGeom>
        </p:spPr>
      </p:pic>
      <p:sp>
        <p:nvSpPr>
          <p:cNvPr name="TextBox 3" id="3"/>
          <p:cNvSpPr txBox="true"/>
          <p:nvPr/>
        </p:nvSpPr>
        <p:spPr>
          <a:xfrm rot="0">
            <a:off x="6822354" y="3746180"/>
            <a:ext cx="10436946" cy="6039485"/>
          </a:xfrm>
          <a:prstGeom prst="rect">
            <a:avLst/>
          </a:prstGeom>
        </p:spPr>
        <p:txBody>
          <a:bodyPr anchor="t" rtlCol="false" tIns="0" lIns="0" bIns="0" rIns="0">
            <a:spAutoFit/>
          </a:bodyPr>
          <a:lstStyle/>
          <a:p>
            <a:pPr>
              <a:lnSpc>
                <a:spcPts val="5179"/>
              </a:lnSpc>
            </a:pPr>
            <a:r>
              <a:rPr lang="en-US" sz="3699">
                <a:solidFill>
                  <a:srgbClr val="404041"/>
                </a:solidFill>
                <a:latin typeface="HK Grotesk Medium Bold"/>
              </a:rPr>
              <a:t>Assumption: </a:t>
            </a:r>
          </a:p>
          <a:p>
            <a:pPr>
              <a:lnSpc>
                <a:spcPts val="4199"/>
              </a:lnSpc>
            </a:pPr>
            <a:r>
              <a:rPr lang="en-US" sz="2999">
                <a:solidFill>
                  <a:srgbClr val="404041"/>
                </a:solidFill>
                <a:latin typeface="HK Grotesk Medium"/>
              </a:rPr>
              <a:t>People are uncomfortable asking personal questions about racial experiences in person but are willing to anonymously.</a:t>
            </a:r>
          </a:p>
          <a:p>
            <a:pPr>
              <a:lnSpc>
                <a:spcPts val="3798"/>
              </a:lnSpc>
            </a:pPr>
          </a:p>
          <a:p>
            <a:pPr>
              <a:lnSpc>
                <a:spcPts val="5179"/>
              </a:lnSpc>
            </a:pPr>
            <a:r>
              <a:rPr lang="en-US" sz="3699">
                <a:solidFill>
                  <a:srgbClr val="404041"/>
                </a:solidFill>
                <a:latin typeface="HK Grotesk Medium Bold"/>
              </a:rPr>
              <a:t>What we did:</a:t>
            </a:r>
          </a:p>
          <a:p>
            <a:pPr marL="647700" indent="-323850" lvl="1">
              <a:lnSpc>
                <a:spcPts val="4199"/>
              </a:lnSpc>
              <a:buFont typeface="Arial"/>
              <a:buChar char="•"/>
            </a:pPr>
            <a:r>
              <a:rPr lang="en-US" sz="2999">
                <a:solidFill>
                  <a:srgbClr val="679BBB"/>
                </a:solidFill>
                <a:latin typeface="HK Grotesk Medium"/>
              </a:rPr>
              <a:t>moderated a conversation </a:t>
            </a:r>
            <a:r>
              <a:rPr lang="en-US" sz="2999">
                <a:solidFill>
                  <a:srgbClr val="404041"/>
                </a:solidFill>
                <a:latin typeface="HK Grotesk Medium"/>
              </a:rPr>
              <a:t>between two people </a:t>
            </a:r>
            <a:r>
              <a:rPr lang="en-US" sz="2999">
                <a:solidFill>
                  <a:srgbClr val="679BBB"/>
                </a:solidFill>
                <a:latin typeface="HK Grotesk Medium Bold"/>
              </a:rPr>
              <a:t>anonymously</a:t>
            </a:r>
            <a:r>
              <a:rPr lang="en-US" sz="2999">
                <a:solidFill>
                  <a:srgbClr val="404041"/>
                </a:solidFill>
                <a:latin typeface="HK Grotesk Medium"/>
              </a:rPr>
              <a:t> through text on Jamboard</a:t>
            </a:r>
          </a:p>
          <a:p>
            <a:pPr marL="647700" indent="-323850" lvl="1">
              <a:lnSpc>
                <a:spcPts val="4199"/>
              </a:lnSpc>
              <a:buFont typeface="Arial"/>
              <a:buChar char="•"/>
            </a:pPr>
            <a:r>
              <a:rPr lang="en-US" sz="2999">
                <a:solidFill>
                  <a:srgbClr val="404041"/>
                </a:solidFill>
                <a:latin typeface="HK Grotesk Medium"/>
              </a:rPr>
              <a:t>guiding questions</a:t>
            </a:r>
          </a:p>
          <a:p>
            <a:pPr marL="647700" indent="-323850" lvl="1">
              <a:lnSpc>
                <a:spcPts val="4199"/>
              </a:lnSpc>
              <a:buFont typeface="Arial"/>
              <a:buChar char="•"/>
            </a:pPr>
            <a:r>
              <a:rPr lang="en-US" sz="2999">
                <a:solidFill>
                  <a:srgbClr val="404041"/>
                </a:solidFill>
                <a:latin typeface="HK Grotesk Medium"/>
              </a:rPr>
              <a:t> strangers discussed </a:t>
            </a:r>
            <a:r>
              <a:rPr lang="en-US" sz="2999">
                <a:solidFill>
                  <a:srgbClr val="679BBB"/>
                </a:solidFill>
                <a:latin typeface="HK Grotesk Medium"/>
              </a:rPr>
              <a:t>racial, cultural, and other identity</a:t>
            </a:r>
            <a:r>
              <a:rPr lang="en-US" sz="2999">
                <a:solidFill>
                  <a:srgbClr val="404041"/>
                </a:solidFill>
                <a:latin typeface="HK Grotesk Medium"/>
              </a:rPr>
              <a:t> topics</a:t>
            </a:r>
          </a:p>
          <a:p>
            <a:pPr marL="647700" indent="-323850" lvl="1">
              <a:lnSpc>
                <a:spcPts val="4199"/>
              </a:lnSpc>
              <a:buFont typeface="Arial"/>
              <a:buChar char="•"/>
            </a:pPr>
            <a:r>
              <a:rPr lang="en-US" sz="2999">
                <a:solidFill>
                  <a:srgbClr val="404041"/>
                </a:solidFill>
                <a:latin typeface="HK Grotesk Medium"/>
              </a:rPr>
              <a:t>short 5 minute interview</a:t>
            </a:r>
          </a:p>
        </p:txBody>
      </p:sp>
      <p:sp>
        <p:nvSpPr>
          <p:cNvPr name="TextBox 4" id="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grpSp>
        <p:nvGrpSpPr>
          <p:cNvPr name="Group 5" id="5"/>
          <p:cNvGrpSpPr/>
          <p:nvPr/>
        </p:nvGrpSpPr>
        <p:grpSpPr>
          <a:xfrm rot="0">
            <a:off x="1028700" y="1081723"/>
            <a:ext cx="13728185" cy="2513331"/>
            <a:chOff x="0" y="0"/>
            <a:chExt cx="18304247" cy="3351108"/>
          </a:xfrm>
        </p:grpSpPr>
        <p:sp>
          <p:nvSpPr>
            <p:cNvPr name="TextBox 6" id="6"/>
            <p:cNvSpPr txBox="true"/>
            <p:nvPr/>
          </p:nvSpPr>
          <p:spPr>
            <a:xfrm rot="0">
              <a:off x="0" y="76200"/>
              <a:ext cx="18304247" cy="1752600"/>
            </a:xfrm>
            <a:prstGeom prst="rect">
              <a:avLst/>
            </a:prstGeom>
          </p:spPr>
          <p:txBody>
            <a:bodyPr anchor="t" rtlCol="false" tIns="0" lIns="0" bIns="0" rIns="0">
              <a:spAutoFit/>
            </a:bodyPr>
            <a:lstStyle/>
            <a:p>
              <a:pPr>
                <a:lnSpc>
                  <a:spcPts val="9900"/>
                </a:lnSpc>
              </a:pPr>
              <a:r>
                <a:rPr lang="en-US" sz="9000">
                  <a:solidFill>
                    <a:srgbClr val="404041"/>
                  </a:solidFill>
                  <a:latin typeface="HK Grotesk Medium Bold"/>
                </a:rPr>
                <a:t>Experience Prototype 1</a:t>
              </a:r>
            </a:p>
          </p:txBody>
        </p:sp>
        <p:sp>
          <p:nvSpPr>
            <p:cNvPr name="TextBox 7" id="7"/>
            <p:cNvSpPr txBox="true"/>
            <p:nvPr/>
          </p:nvSpPr>
          <p:spPr>
            <a:xfrm rot="0">
              <a:off x="0" y="2297642"/>
              <a:ext cx="18304247" cy="1053467"/>
            </a:xfrm>
            <a:prstGeom prst="rect">
              <a:avLst/>
            </a:prstGeom>
          </p:spPr>
          <p:txBody>
            <a:bodyPr anchor="t" rtlCol="false" tIns="0" lIns="0" bIns="0" rIns="0">
              <a:spAutoFit/>
            </a:bodyPr>
            <a:lstStyle/>
            <a:p>
              <a:pPr>
                <a:lnSpc>
                  <a:spcPts val="6719"/>
                </a:lnSpc>
              </a:pPr>
              <a:r>
                <a:rPr lang="en-US" sz="4799">
                  <a:solidFill>
                    <a:srgbClr val="404041"/>
                  </a:solidFill>
                  <a:latin typeface="Open Sans"/>
                </a:rPr>
                <a:t>Asking about Identity Anonymously </a:t>
              </a:r>
            </a:p>
          </p:txBody>
        </p:sp>
      </p:grpSp>
      <p:sp>
        <p:nvSpPr>
          <p:cNvPr name="TextBox 8" id="8"/>
          <p:cNvSpPr txBox="true"/>
          <p:nvPr/>
        </p:nvSpPr>
        <p:spPr>
          <a:xfrm rot="0">
            <a:off x="832186" y="7699108"/>
            <a:ext cx="4985549" cy="2174875"/>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Bold"/>
              </a:rPr>
              <a:t>Emily</a:t>
            </a:r>
            <a:r>
              <a:rPr lang="en-US" sz="2499">
                <a:solidFill>
                  <a:srgbClr val="404041"/>
                </a:solidFill>
                <a:latin typeface="HK Grotesk Medium"/>
              </a:rPr>
              <a:t>, 20, Vietnamese-American, </a:t>
            </a:r>
          </a:p>
          <a:p>
            <a:pPr algn="ctr">
              <a:lnSpc>
                <a:spcPts val="3499"/>
              </a:lnSpc>
            </a:pPr>
            <a:r>
              <a:rPr lang="en-US" sz="2499">
                <a:solidFill>
                  <a:srgbClr val="404041"/>
                </a:solidFill>
                <a:latin typeface="HK Grotesk Medium"/>
              </a:rPr>
              <a:t>Web Design Major </a:t>
            </a:r>
          </a:p>
          <a:p>
            <a:pPr algn="ctr">
              <a:lnSpc>
                <a:spcPts val="3499"/>
              </a:lnSpc>
            </a:pPr>
            <a:r>
              <a:rPr lang="en-US" sz="2499">
                <a:solidFill>
                  <a:srgbClr val="404041"/>
                </a:solidFill>
                <a:latin typeface="HK Grotesk Medium"/>
              </a:rPr>
              <a:t>&amp;</a:t>
            </a:r>
            <a:r>
              <a:rPr lang="en-US" sz="2499">
                <a:solidFill>
                  <a:srgbClr val="404041"/>
                </a:solidFill>
                <a:latin typeface="HK Grotesk Medium"/>
              </a:rPr>
              <a:t> </a:t>
            </a:r>
          </a:p>
          <a:p>
            <a:pPr algn="ctr">
              <a:lnSpc>
                <a:spcPts val="3499"/>
              </a:lnSpc>
            </a:pPr>
            <a:r>
              <a:rPr lang="en-US" sz="2499">
                <a:solidFill>
                  <a:srgbClr val="404041"/>
                </a:solidFill>
                <a:latin typeface="HK Grotesk Medium Bold"/>
              </a:rPr>
              <a:t>Jessica</a:t>
            </a:r>
            <a:r>
              <a:rPr lang="en-US" sz="2499">
                <a:solidFill>
                  <a:srgbClr val="404041"/>
                </a:solidFill>
                <a:latin typeface="HK Grotesk Medium"/>
              </a:rPr>
              <a:t>, 20, Ghanaian-American, Education Major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00028" y="4061125"/>
            <a:ext cx="9659272" cy="904324"/>
            <a:chOff x="0" y="0"/>
            <a:chExt cx="12879029" cy="1205765"/>
          </a:xfrm>
        </p:grpSpPr>
        <p:sp>
          <p:nvSpPr>
            <p:cNvPr name="TextBox 3" id="3"/>
            <p:cNvSpPr txBox="true"/>
            <p:nvPr/>
          </p:nvSpPr>
          <p:spPr>
            <a:xfrm rot="0">
              <a:off x="0" y="-66675"/>
              <a:ext cx="12879029" cy="676275"/>
            </a:xfrm>
            <a:prstGeom prst="rect">
              <a:avLst/>
            </a:prstGeom>
          </p:spPr>
          <p:txBody>
            <a:bodyPr anchor="t" rtlCol="false" tIns="0" lIns="0" bIns="0" rIns="0">
              <a:spAutoFit/>
            </a:bodyPr>
            <a:lstStyle/>
            <a:p>
              <a:pPr>
                <a:lnSpc>
                  <a:spcPts val="4200"/>
                </a:lnSpc>
              </a:pPr>
            </a:p>
          </p:txBody>
        </p:sp>
        <p:sp>
          <p:nvSpPr>
            <p:cNvPr name="TextBox 4" id="4"/>
            <p:cNvSpPr txBox="true"/>
            <p:nvPr/>
          </p:nvSpPr>
          <p:spPr>
            <a:xfrm rot="0">
              <a:off x="0" y="755973"/>
              <a:ext cx="12879029" cy="449792"/>
            </a:xfrm>
            <a:prstGeom prst="rect">
              <a:avLst/>
            </a:prstGeom>
          </p:spPr>
          <p:txBody>
            <a:bodyPr anchor="t" rtlCol="false" tIns="0" lIns="0" bIns="0" rIns="0">
              <a:spAutoFit/>
            </a:bodyPr>
            <a:lstStyle/>
            <a:p>
              <a:pPr>
                <a:lnSpc>
                  <a:spcPts val="2800"/>
                </a:lnSpc>
              </a:pPr>
            </a:p>
          </p:txBody>
        </p:sp>
      </p:grpSp>
      <p:grpSp>
        <p:nvGrpSpPr>
          <p:cNvPr name="Group 5" id="5"/>
          <p:cNvGrpSpPr/>
          <p:nvPr/>
        </p:nvGrpSpPr>
        <p:grpSpPr>
          <a:xfrm rot="0">
            <a:off x="1605703" y="622709"/>
            <a:ext cx="15364346" cy="9664291"/>
            <a:chOff x="0" y="0"/>
            <a:chExt cx="20485795" cy="12885721"/>
          </a:xfrm>
        </p:grpSpPr>
        <p:grpSp>
          <p:nvGrpSpPr>
            <p:cNvPr name="Group 6" id="6"/>
            <p:cNvGrpSpPr/>
            <p:nvPr/>
          </p:nvGrpSpPr>
          <p:grpSpPr>
            <a:xfrm rot="0">
              <a:off x="383923" y="386076"/>
              <a:ext cx="19740758" cy="10323775"/>
              <a:chOff x="0" y="0"/>
              <a:chExt cx="3659673" cy="1913890"/>
            </a:xfrm>
          </p:grpSpPr>
          <p:sp>
            <p:nvSpPr>
              <p:cNvPr name="Freeform 7" id="7"/>
              <p:cNvSpPr/>
              <p:nvPr/>
            </p:nvSpPr>
            <p:spPr>
              <a:xfrm>
                <a:off x="0" y="0"/>
                <a:ext cx="3659673" cy="1913890"/>
              </a:xfrm>
              <a:custGeom>
                <a:avLst/>
                <a:gdLst/>
                <a:ahLst/>
                <a:cxnLst/>
                <a:rect r="r" b="b" t="t" l="l"/>
                <a:pathLst>
                  <a:path h="1913890" w="3659673">
                    <a:moveTo>
                      <a:pt x="0" y="0"/>
                    </a:moveTo>
                    <a:lnTo>
                      <a:pt x="3659673" y="0"/>
                    </a:lnTo>
                    <a:lnTo>
                      <a:pt x="3659673" y="1913890"/>
                    </a:lnTo>
                    <a:lnTo>
                      <a:pt x="0" y="1913890"/>
                    </a:lnTo>
                    <a:close/>
                  </a:path>
                </a:pathLst>
              </a:custGeom>
              <a:solidFill>
                <a:srgbClr val="9BCAE7"/>
              </a:solidFill>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0485795" cy="12885721"/>
            </a:xfrm>
            <a:prstGeom prst="rect">
              <a:avLst/>
            </a:prstGeom>
          </p:spPr>
        </p:pic>
      </p:grpSp>
      <p:pic>
        <p:nvPicPr>
          <p:cNvPr name="Picture 9" id="9"/>
          <p:cNvPicPr>
            <a:picLocks noChangeAspect="true"/>
          </p:cNvPicPr>
          <p:nvPr/>
        </p:nvPicPr>
        <p:blipFill>
          <a:blip r:embed="rId4"/>
          <a:srcRect l="0" t="0" r="0" b="0"/>
          <a:stretch>
            <a:fillRect/>
          </a:stretch>
        </p:blipFill>
        <p:spPr>
          <a:xfrm flipH="false" flipV="false" rot="0">
            <a:off x="2733855" y="1028700"/>
            <a:ext cx="13467025" cy="756545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04384" y="3783737"/>
            <a:ext cx="811774" cy="86192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440253" y="3830442"/>
            <a:ext cx="991967" cy="81521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072426" y="3439641"/>
            <a:ext cx="344468" cy="139885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923755" y="3783737"/>
            <a:ext cx="1336128" cy="1013181"/>
          </a:xfrm>
          <a:prstGeom prst="rect">
            <a:avLst/>
          </a:prstGeom>
        </p:spPr>
      </p:pic>
      <p:sp>
        <p:nvSpPr>
          <p:cNvPr name="TextBox 6" id="6"/>
          <p:cNvSpPr txBox="true"/>
          <p:nvPr/>
        </p:nvSpPr>
        <p:spPr>
          <a:xfrm rot="0">
            <a:off x="9353445" y="4578984"/>
            <a:ext cx="9525" cy="580390"/>
          </a:xfrm>
          <a:prstGeom prst="rect">
            <a:avLst/>
          </a:prstGeom>
        </p:spPr>
        <p:txBody>
          <a:bodyPr anchor="t" rtlCol="false" tIns="0" lIns="0" bIns="0" rIns="0">
            <a:spAutoFit/>
          </a:bodyPr>
          <a:lstStyle/>
          <a:p>
            <a:pPr algn="ctr">
              <a:lnSpc>
                <a:spcPts val="4759"/>
              </a:lnSpc>
            </a:pPr>
          </a:p>
        </p:txBody>
      </p:sp>
      <p:sp>
        <p:nvSpPr>
          <p:cNvPr name="TextBox 7" id="7"/>
          <p:cNvSpPr txBox="true"/>
          <p:nvPr/>
        </p:nvSpPr>
        <p:spPr>
          <a:xfrm rot="0">
            <a:off x="1028700" y="1104900"/>
            <a:ext cx="13728185" cy="1295400"/>
          </a:xfrm>
          <a:prstGeom prst="rect">
            <a:avLst/>
          </a:prstGeom>
        </p:spPr>
        <p:txBody>
          <a:bodyPr anchor="t" rtlCol="false" tIns="0" lIns="0" bIns="0" rIns="0">
            <a:spAutoFit/>
          </a:bodyPr>
          <a:lstStyle/>
          <a:p>
            <a:pPr>
              <a:lnSpc>
                <a:spcPts val="9900"/>
              </a:lnSpc>
            </a:pPr>
            <a:r>
              <a:rPr lang="en-US" sz="9000">
                <a:solidFill>
                  <a:srgbClr val="404041"/>
                </a:solidFill>
                <a:latin typeface="HK Grotesk Medium Bold"/>
              </a:rPr>
              <a:t>Results</a:t>
            </a:r>
          </a:p>
        </p:txBody>
      </p:sp>
      <p:grpSp>
        <p:nvGrpSpPr>
          <p:cNvPr name="Group 8" id="8"/>
          <p:cNvGrpSpPr/>
          <p:nvPr/>
        </p:nvGrpSpPr>
        <p:grpSpPr>
          <a:xfrm rot="0">
            <a:off x="814492" y="5243787"/>
            <a:ext cx="3191558" cy="2021924"/>
            <a:chOff x="0" y="0"/>
            <a:chExt cx="4255410" cy="2695899"/>
          </a:xfrm>
        </p:grpSpPr>
        <p:sp>
          <p:nvSpPr>
            <p:cNvPr name="TextBox 9" id="9"/>
            <p:cNvSpPr txBox="true"/>
            <p:nvPr/>
          </p:nvSpPr>
          <p:spPr>
            <a:xfrm rot="0">
              <a:off x="0" y="-66675"/>
              <a:ext cx="4255410"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What worked</a:t>
              </a:r>
            </a:p>
          </p:txBody>
        </p:sp>
        <p:sp>
          <p:nvSpPr>
            <p:cNvPr name="TextBox 10" id="10"/>
            <p:cNvSpPr txBox="true"/>
            <p:nvPr/>
          </p:nvSpPr>
          <p:spPr>
            <a:xfrm rot="0">
              <a:off x="0" y="980340"/>
              <a:ext cx="4255410" cy="17155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text platform</a:t>
              </a:r>
            </a:p>
            <a:p>
              <a:pPr algn="ctr">
                <a:lnSpc>
                  <a:spcPts val="3499"/>
                </a:lnSpc>
              </a:pPr>
              <a:r>
                <a:rPr lang="en-US" sz="2499">
                  <a:solidFill>
                    <a:srgbClr val="404041"/>
                  </a:solidFill>
                  <a:latin typeface="HK Grotesk Medium"/>
                </a:rPr>
                <a:t> </a:t>
              </a:r>
            </a:p>
            <a:p>
              <a:pPr algn="ctr">
                <a:lnSpc>
                  <a:spcPts val="3499"/>
                </a:lnSpc>
              </a:pPr>
              <a:r>
                <a:rPr lang="en-US" sz="2499">
                  <a:solidFill>
                    <a:srgbClr val="404041"/>
                  </a:solidFill>
                  <a:latin typeface="Arimo"/>
                </a:rPr>
                <a:t>guiding questions</a:t>
              </a:r>
            </a:p>
          </p:txBody>
        </p:sp>
      </p:grpSp>
      <p:grpSp>
        <p:nvGrpSpPr>
          <p:cNvPr name="Group 11" id="11"/>
          <p:cNvGrpSpPr/>
          <p:nvPr/>
        </p:nvGrpSpPr>
        <p:grpSpPr>
          <a:xfrm rot="0">
            <a:off x="5054547" y="5243787"/>
            <a:ext cx="3763378" cy="1583774"/>
            <a:chOff x="0" y="0"/>
            <a:chExt cx="5017838" cy="2111699"/>
          </a:xfrm>
        </p:grpSpPr>
        <p:sp>
          <p:nvSpPr>
            <p:cNvPr name="TextBox 12" id="12"/>
            <p:cNvSpPr txBox="true"/>
            <p:nvPr/>
          </p:nvSpPr>
          <p:spPr>
            <a:xfrm rot="0">
              <a:off x="0" y="-66675"/>
              <a:ext cx="5017838"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What didn't work</a:t>
              </a:r>
            </a:p>
          </p:txBody>
        </p:sp>
        <p:sp>
          <p:nvSpPr>
            <p:cNvPr name="TextBox 13" id="13"/>
            <p:cNvSpPr txBox="true"/>
            <p:nvPr/>
          </p:nvSpPr>
          <p:spPr>
            <a:xfrm rot="0">
              <a:off x="0" y="980340"/>
              <a:ext cx="5017838" cy="11313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having a live moderator present</a:t>
              </a:r>
            </a:p>
          </p:txBody>
        </p:sp>
      </p:grpSp>
      <p:grpSp>
        <p:nvGrpSpPr>
          <p:cNvPr name="Group 14" id="14"/>
          <p:cNvGrpSpPr/>
          <p:nvPr/>
        </p:nvGrpSpPr>
        <p:grpSpPr>
          <a:xfrm rot="0">
            <a:off x="9362970" y="5243787"/>
            <a:ext cx="3763378" cy="4212674"/>
            <a:chOff x="0" y="0"/>
            <a:chExt cx="5017838" cy="5616899"/>
          </a:xfrm>
        </p:grpSpPr>
        <p:sp>
          <p:nvSpPr>
            <p:cNvPr name="TextBox 15" id="15"/>
            <p:cNvSpPr txBox="true"/>
            <p:nvPr/>
          </p:nvSpPr>
          <p:spPr>
            <a:xfrm rot="0">
              <a:off x="0" y="-66675"/>
              <a:ext cx="5017838"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Surprises</a:t>
              </a:r>
            </a:p>
          </p:txBody>
        </p:sp>
        <p:sp>
          <p:nvSpPr>
            <p:cNvPr name="TextBox 16" id="16"/>
            <p:cNvSpPr txBox="true"/>
            <p:nvPr/>
          </p:nvSpPr>
          <p:spPr>
            <a:xfrm rot="0">
              <a:off x="0" y="980340"/>
              <a:ext cx="5017838" cy="46365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race of other participant mattered</a:t>
              </a:r>
            </a:p>
            <a:p>
              <a:pPr algn="ctr">
                <a:lnSpc>
                  <a:spcPts val="3499"/>
                </a:lnSpc>
              </a:pPr>
            </a:p>
            <a:p>
              <a:pPr algn="ctr">
                <a:lnSpc>
                  <a:spcPts val="3499"/>
                </a:lnSpc>
              </a:pPr>
              <a:r>
                <a:rPr lang="en-US" sz="2499">
                  <a:solidFill>
                    <a:srgbClr val="404041"/>
                  </a:solidFill>
                  <a:latin typeface="HK Grotesk Medium"/>
                </a:rPr>
                <a:t>POC felt comfortable with another POC</a:t>
              </a:r>
            </a:p>
            <a:p>
              <a:pPr algn="ctr">
                <a:lnSpc>
                  <a:spcPts val="3499"/>
                </a:lnSpc>
              </a:pPr>
            </a:p>
            <a:p>
              <a:pPr algn="ctr">
                <a:lnSpc>
                  <a:spcPts val="3499"/>
                </a:lnSpc>
              </a:pPr>
              <a:r>
                <a:rPr lang="en-US" sz="2499">
                  <a:solidFill>
                    <a:srgbClr val="404041"/>
                  </a:solidFill>
                  <a:latin typeface="HK Grotesk Medium"/>
                </a:rPr>
                <a:t>remained guarded even with anonymity</a:t>
              </a:r>
            </a:p>
          </p:txBody>
        </p:sp>
      </p:grpSp>
      <p:grpSp>
        <p:nvGrpSpPr>
          <p:cNvPr name="Group 17" id="17"/>
          <p:cNvGrpSpPr/>
          <p:nvPr/>
        </p:nvGrpSpPr>
        <p:grpSpPr>
          <a:xfrm rot="0">
            <a:off x="13710130" y="5243787"/>
            <a:ext cx="3763378" cy="2898224"/>
            <a:chOff x="0" y="0"/>
            <a:chExt cx="5017838" cy="3864299"/>
          </a:xfrm>
        </p:grpSpPr>
        <p:sp>
          <p:nvSpPr>
            <p:cNvPr name="TextBox 18" id="18"/>
            <p:cNvSpPr txBox="true"/>
            <p:nvPr/>
          </p:nvSpPr>
          <p:spPr>
            <a:xfrm rot="0">
              <a:off x="0" y="-66675"/>
              <a:ext cx="5017838"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Learnings</a:t>
              </a:r>
            </a:p>
          </p:txBody>
        </p:sp>
        <p:sp>
          <p:nvSpPr>
            <p:cNvPr name="TextBox 19" id="19"/>
            <p:cNvSpPr txBox="true"/>
            <p:nvPr/>
          </p:nvSpPr>
          <p:spPr>
            <a:xfrm rot="0">
              <a:off x="0" y="980340"/>
              <a:ext cx="5017838" cy="28839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participants care to know background of other participant</a:t>
              </a:r>
            </a:p>
            <a:p>
              <a:pPr algn="ctr">
                <a:lnSpc>
                  <a:spcPts val="3499"/>
                </a:lnSpc>
              </a:pPr>
            </a:p>
            <a:p>
              <a:pPr algn="ctr">
                <a:lnSpc>
                  <a:spcPts val="3499"/>
                </a:lnSpc>
              </a:pPr>
              <a:r>
                <a:rPr lang="en-US" sz="2499">
                  <a:solidFill>
                    <a:srgbClr val="404041"/>
                  </a:solidFill>
                  <a:latin typeface="HK Grotesk Medium"/>
                </a:rPr>
                <a:t>background= security </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3691347"/>
            <a:ext cx="2904306" cy="2904306"/>
            <a:chOff x="0" y="0"/>
            <a:chExt cx="3872407" cy="3872407"/>
          </a:xfrm>
        </p:grpSpPr>
        <p:grpSp>
          <p:nvGrpSpPr>
            <p:cNvPr name="Group 3" id="3"/>
            <p:cNvGrpSpPr/>
            <p:nvPr/>
          </p:nvGrpSpPr>
          <p:grpSpPr>
            <a:xfrm rot="0">
              <a:off x="0" y="0"/>
              <a:ext cx="3872407" cy="3872407"/>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C2AC"/>
              </a:solidFill>
            </p:spPr>
          </p:sp>
        </p:grpSp>
        <p:grpSp>
          <p:nvGrpSpPr>
            <p:cNvPr name="Group 5" id="5"/>
            <p:cNvGrpSpPr>
              <a:grpSpLocks noChangeAspect="true"/>
            </p:cNvGrpSpPr>
            <p:nvPr/>
          </p:nvGrpSpPr>
          <p:grpSpPr>
            <a:xfrm rot="0">
              <a:off x="124328" y="124335"/>
              <a:ext cx="3623752" cy="3623737"/>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16666" b="-16666"/>
                </a:stretch>
              </a:blipFill>
            </p:spPr>
          </p:sp>
        </p:grpSp>
      </p:grpSp>
      <p:grpSp>
        <p:nvGrpSpPr>
          <p:cNvPr name="Group 7" id="7"/>
          <p:cNvGrpSpPr/>
          <p:nvPr/>
        </p:nvGrpSpPr>
        <p:grpSpPr>
          <a:xfrm rot="0">
            <a:off x="5473178" y="3644722"/>
            <a:ext cx="2904306" cy="2904306"/>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BCAE7"/>
            </a:solidFill>
          </p:spPr>
        </p:sp>
      </p:grpSp>
      <p:grpSp>
        <p:nvGrpSpPr>
          <p:cNvPr name="Group 9" id="9"/>
          <p:cNvGrpSpPr>
            <a:grpSpLocks noChangeAspect="true"/>
          </p:cNvGrpSpPr>
          <p:nvPr/>
        </p:nvGrpSpPr>
        <p:grpSpPr>
          <a:xfrm rot="0">
            <a:off x="5566424" y="3737973"/>
            <a:ext cx="2717814" cy="2717803"/>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AC2AC"/>
            </a:solidFill>
          </p:spPr>
        </p:sp>
      </p:grpSp>
      <p:grpSp>
        <p:nvGrpSpPr>
          <p:cNvPr name="Group 11" id="11"/>
          <p:cNvGrpSpPr/>
          <p:nvPr/>
        </p:nvGrpSpPr>
        <p:grpSpPr>
          <a:xfrm rot="0">
            <a:off x="9998320" y="3644722"/>
            <a:ext cx="2904306" cy="2904306"/>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96E7F"/>
            </a:solidFill>
          </p:spPr>
        </p:sp>
      </p:grpSp>
      <p:grpSp>
        <p:nvGrpSpPr>
          <p:cNvPr name="Group 13" id="13"/>
          <p:cNvGrpSpPr>
            <a:grpSpLocks noChangeAspect="true"/>
          </p:cNvGrpSpPr>
          <p:nvPr/>
        </p:nvGrpSpPr>
        <p:grpSpPr>
          <a:xfrm rot="0">
            <a:off x="10091566" y="3737973"/>
            <a:ext cx="2717814" cy="2717803"/>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grpSp>
        <p:nvGrpSpPr>
          <p:cNvPr name="Group 15" id="15"/>
          <p:cNvGrpSpPr/>
          <p:nvPr/>
        </p:nvGrpSpPr>
        <p:grpSpPr>
          <a:xfrm rot="0">
            <a:off x="14354994" y="3737973"/>
            <a:ext cx="2904306" cy="2904306"/>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EE6A0"/>
            </a:solidFill>
          </p:spPr>
        </p:sp>
      </p:grpSp>
      <p:grpSp>
        <p:nvGrpSpPr>
          <p:cNvPr name="Group 17" id="17"/>
          <p:cNvGrpSpPr>
            <a:grpSpLocks noChangeAspect="true"/>
          </p:cNvGrpSpPr>
          <p:nvPr/>
        </p:nvGrpSpPr>
        <p:grpSpPr>
          <a:xfrm rot="0">
            <a:off x="14448240" y="3831224"/>
            <a:ext cx="2717814" cy="2717803"/>
            <a:chOff x="0" y="0"/>
            <a:chExt cx="6350000" cy="6349975"/>
          </a:xfrm>
        </p:grpSpPr>
        <p:sp>
          <p:nvSpPr>
            <p:cNvPr name="Freeform 18" id="1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27670" b="-27670"/>
              </a:stretch>
            </a:blipFill>
          </p:spPr>
        </p:sp>
      </p:grpSp>
      <p:grpSp>
        <p:nvGrpSpPr>
          <p:cNvPr name="Group 19" id="19"/>
          <p:cNvGrpSpPr>
            <a:grpSpLocks noChangeAspect="true"/>
          </p:cNvGrpSpPr>
          <p:nvPr/>
        </p:nvGrpSpPr>
        <p:grpSpPr>
          <a:xfrm rot="0">
            <a:off x="5566424" y="3737973"/>
            <a:ext cx="2717814" cy="2717803"/>
            <a:chOff x="0" y="0"/>
            <a:chExt cx="6350000" cy="6349975"/>
          </a:xfrm>
        </p:grpSpPr>
        <p:sp>
          <p:nvSpPr>
            <p:cNvPr name="Freeform 20" id="2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9521" r="-29521" t="0" b="0"/>
              </a:stretch>
            </a:blipFill>
          </p:spPr>
        </p:sp>
      </p:grpSp>
      <p:sp>
        <p:nvSpPr>
          <p:cNvPr name="TextBox 21" id="21"/>
          <p:cNvSpPr txBox="true"/>
          <p:nvPr/>
        </p:nvSpPr>
        <p:spPr>
          <a:xfrm rot="0">
            <a:off x="1089825" y="1114425"/>
            <a:ext cx="9011266" cy="1358900"/>
          </a:xfrm>
          <a:prstGeom prst="rect">
            <a:avLst/>
          </a:prstGeom>
        </p:spPr>
        <p:txBody>
          <a:bodyPr anchor="t" rtlCol="false" tIns="0" lIns="0" bIns="0" rIns="0">
            <a:spAutoFit/>
          </a:bodyPr>
          <a:lstStyle/>
          <a:p>
            <a:pPr>
              <a:lnSpc>
                <a:spcPts val="10450"/>
              </a:lnSpc>
            </a:pPr>
            <a:r>
              <a:rPr lang="en-US" sz="9500">
                <a:solidFill>
                  <a:srgbClr val="404041"/>
                </a:solidFill>
                <a:latin typeface="HK Grotesk Medium Bold"/>
              </a:rPr>
              <a:t>The Team </a:t>
            </a:r>
          </a:p>
        </p:txBody>
      </p:sp>
      <p:sp>
        <p:nvSpPr>
          <p:cNvPr name="TextBox 22" id="22"/>
          <p:cNvSpPr txBox="true"/>
          <p:nvPr/>
        </p:nvSpPr>
        <p:spPr>
          <a:xfrm rot="0">
            <a:off x="698471" y="7219506"/>
            <a:ext cx="3564763" cy="596900"/>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a:rPr>
              <a:t>Lainey Wang </a:t>
            </a:r>
          </a:p>
        </p:txBody>
      </p:sp>
      <p:sp>
        <p:nvSpPr>
          <p:cNvPr name="TextBox 23" id="23"/>
          <p:cNvSpPr txBox="true"/>
          <p:nvPr/>
        </p:nvSpPr>
        <p:spPr>
          <a:xfrm rot="0">
            <a:off x="5142949" y="7219506"/>
            <a:ext cx="3564763" cy="596900"/>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a:rPr>
              <a:t>Nancy Hoang</a:t>
            </a:r>
          </a:p>
        </p:txBody>
      </p:sp>
      <p:sp>
        <p:nvSpPr>
          <p:cNvPr name="TextBox 24" id="24"/>
          <p:cNvSpPr txBox="true"/>
          <p:nvPr/>
        </p:nvSpPr>
        <p:spPr>
          <a:xfrm rot="0">
            <a:off x="9668091" y="7219506"/>
            <a:ext cx="3564763" cy="596900"/>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a:rPr>
              <a:t>Fernanda Kramer</a:t>
            </a:r>
          </a:p>
        </p:txBody>
      </p:sp>
      <p:sp>
        <p:nvSpPr>
          <p:cNvPr name="TextBox 25" id="25"/>
          <p:cNvSpPr txBox="true"/>
          <p:nvPr/>
        </p:nvSpPr>
        <p:spPr>
          <a:xfrm rot="0">
            <a:off x="14024766" y="7219506"/>
            <a:ext cx="3564763" cy="596900"/>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a:rPr>
              <a:t>Britney Tran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188782" y="4277104"/>
            <a:ext cx="1732791" cy="173279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972795" y="3990650"/>
            <a:ext cx="1701586" cy="1770181"/>
          </a:xfrm>
          <a:prstGeom prst="rect">
            <a:avLst/>
          </a:prstGeom>
        </p:spPr>
      </p:pic>
      <p:sp>
        <p:nvSpPr>
          <p:cNvPr name="TextBox 4" id="4"/>
          <p:cNvSpPr txBox="true"/>
          <p:nvPr/>
        </p:nvSpPr>
        <p:spPr>
          <a:xfrm rot="0">
            <a:off x="9139237" y="4552208"/>
            <a:ext cx="9525" cy="580390"/>
          </a:xfrm>
          <a:prstGeom prst="rect">
            <a:avLst/>
          </a:prstGeom>
        </p:spPr>
        <p:txBody>
          <a:bodyPr anchor="t" rtlCol="false" tIns="0" lIns="0" bIns="0" rIns="0">
            <a:spAutoFit/>
          </a:bodyPr>
          <a:lstStyle/>
          <a:p>
            <a:pPr algn="ctr">
              <a:lnSpc>
                <a:spcPts val="4759"/>
              </a:lnSpc>
            </a:pPr>
          </a:p>
        </p:txBody>
      </p:sp>
      <p:sp>
        <p:nvSpPr>
          <p:cNvPr name="TextBox 5" id="5"/>
          <p:cNvSpPr txBox="true"/>
          <p:nvPr/>
        </p:nvSpPr>
        <p:spPr>
          <a:xfrm rot="0">
            <a:off x="1028700" y="1104900"/>
            <a:ext cx="13728185" cy="1295400"/>
          </a:xfrm>
          <a:prstGeom prst="rect">
            <a:avLst/>
          </a:prstGeom>
        </p:spPr>
        <p:txBody>
          <a:bodyPr anchor="t" rtlCol="false" tIns="0" lIns="0" bIns="0" rIns="0">
            <a:spAutoFit/>
          </a:bodyPr>
          <a:lstStyle/>
          <a:p>
            <a:pPr>
              <a:lnSpc>
                <a:spcPts val="9900"/>
              </a:lnSpc>
            </a:pPr>
            <a:r>
              <a:rPr lang="en-US" sz="9000">
                <a:solidFill>
                  <a:srgbClr val="404041"/>
                </a:solidFill>
                <a:latin typeface="HK Grotesk Medium Bold"/>
              </a:rPr>
              <a:t>Results</a:t>
            </a:r>
          </a:p>
        </p:txBody>
      </p:sp>
      <p:sp>
        <p:nvSpPr>
          <p:cNvPr name="TextBox 6" id="6"/>
          <p:cNvSpPr txBox="true"/>
          <p:nvPr/>
        </p:nvSpPr>
        <p:spPr>
          <a:xfrm rot="0">
            <a:off x="1684712" y="2993339"/>
            <a:ext cx="6277753" cy="639348"/>
          </a:xfrm>
          <a:prstGeom prst="rect">
            <a:avLst/>
          </a:prstGeom>
        </p:spPr>
        <p:txBody>
          <a:bodyPr anchor="t" rtlCol="false" tIns="0" lIns="0" bIns="0" rIns="0">
            <a:spAutoFit/>
          </a:bodyPr>
          <a:lstStyle/>
          <a:p>
            <a:pPr algn="ctr">
              <a:lnSpc>
                <a:spcPts val="5116"/>
              </a:lnSpc>
            </a:pPr>
            <a:r>
              <a:rPr lang="en-US" sz="3654">
                <a:solidFill>
                  <a:srgbClr val="404041"/>
                </a:solidFill>
                <a:latin typeface="HK Grotesk Medium Bold"/>
              </a:rPr>
              <a:t>Were the assumptions valid?</a:t>
            </a:r>
          </a:p>
        </p:txBody>
      </p:sp>
      <p:sp>
        <p:nvSpPr>
          <p:cNvPr name="TextBox 7" id="7"/>
          <p:cNvSpPr txBox="true"/>
          <p:nvPr/>
        </p:nvSpPr>
        <p:spPr>
          <a:xfrm rot="0">
            <a:off x="2323472" y="6573079"/>
            <a:ext cx="5019282" cy="1590675"/>
          </a:xfrm>
          <a:prstGeom prst="rect">
            <a:avLst/>
          </a:prstGeom>
        </p:spPr>
        <p:txBody>
          <a:bodyPr anchor="t" rtlCol="false" tIns="0" lIns="0" bIns="0" rIns="0">
            <a:spAutoFit/>
          </a:bodyPr>
          <a:lstStyle/>
          <a:p>
            <a:pPr algn="ctr">
              <a:lnSpc>
                <a:spcPts val="4200"/>
              </a:lnSpc>
            </a:pPr>
            <a:r>
              <a:rPr lang="en-US" sz="3000">
                <a:solidFill>
                  <a:srgbClr val="404041"/>
                </a:solidFill>
                <a:latin typeface="HK Grotesk Medium"/>
              </a:rPr>
              <a:t>Participants felt more comfortable asking questions about identities anonymously </a:t>
            </a:r>
          </a:p>
        </p:txBody>
      </p:sp>
      <p:sp>
        <p:nvSpPr>
          <p:cNvPr name="TextBox 8" id="8"/>
          <p:cNvSpPr txBox="true"/>
          <p:nvPr/>
        </p:nvSpPr>
        <p:spPr>
          <a:xfrm rot="0">
            <a:off x="10611193" y="3035787"/>
            <a:ext cx="4887970" cy="596900"/>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New assumptions? </a:t>
            </a:r>
          </a:p>
        </p:txBody>
      </p:sp>
      <p:sp>
        <p:nvSpPr>
          <p:cNvPr name="TextBox 9" id="9"/>
          <p:cNvSpPr txBox="true"/>
          <p:nvPr/>
        </p:nvSpPr>
        <p:spPr>
          <a:xfrm rot="0">
            <a:off x="10343433" y="6573079"/>
            <a:ext cx="5423490" cy="2124075"/>
          </a:xfrm>
          <a:prstGeom prst="rect">
            <a:avLst/>
          </a:prstGeom>
        </p:spPr>
        <p:txBody>
          <a:bodyPr anchor="t" rtlCol="false" tIns="0" lIns="0" bIns="0" rIns="0">
            <a:spAutoFit/>
          </a:bodyPr>
          <a:lstStyle/>
          <a:p>
            <a:pPr algn="ctr">
              <a:lnSpc>
                <a:spcPts val="4200"/>
              </a:lnSpc>
            </a:pPr>
            <a:r>
              <a:rPr lang="en-US" sz="3000">
                <a:solidFill>
                  <a:srgbClr val="404041"/>
                </a:solidFill>
                <a:latin typeface="HK Grotesk Medium"/>
              </a:rPr>
              <a:t>Participants feel more comfortable speaking about racial experiences with other POC if they are also POC. </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00028" y="3597922"/>
            <a:ext cx="9230856" cy="1010369"/>
            <a:chOff x="0" y="0"/>
            <a:chExt cx="12307808" cy="1347159"/>
          </a:xfrm>
        </p:grpSpPr>
        <p:sp>
          <p:nvSpPr>
            <p:cNvPr name="TextBox 3" id="3"/>
            <p:cNvSpPr txBox="true"/>
            <p:nvPr/>
          </p:nvSpPr>
          <p:spPr>
            <a:xfrm rot="0">
              <a:off x="0" y="-66675"/>
              <a:ext cx="12307808" cy="817669"/>
            </a:xfrm>
            <a:prstGeom prst="rect">
              <a:avLst/>
            </a:prstGeom>
          </p:spPr>
          <p:txBody>
            <a:bodyPr anchor="t" rtlCol="false" tIns="0" lIns="0" bIns="0" rIns="0">
              <a:spAutoFit/>
            </a:bodyPr>
            <a:lstStyle/>
            <a:p>
              <a:pPr>
                <a:lnSpc>
                  <a:spcPts val="5179"/>
                </a:lnSpc>
              </a:pPr>
            </a:p>
          </p:txBody>
        </p:sp>
        <p:sp>
          <p:nvSpPr>
            <p:cNvPr name="TextBox 4" id="4"/>
            <p:cNvSpPr txBox="true"/>
            <p:nvPr/>
          </p:nvSpPr>
          <p:spPr>
            <a:xfrm rot="0">
              <a:off x="0" y="897367"/>
              <a:ext cx="12307808" cy="449792"/>
            </a:xfrm>
            <a:prstGeom prst="rect">
              <a:avLst/>
            </a:prstGeom>
          </p:spPr>
          <p:txBody>
            <a:bodyPr anchor="t" rtlCol="false" tIns="0" lIns="0" bIns="0" rIns="0">
              <a:spAutoFit/>
            </a:bodyPr>
            <a:lstStyle/>
            <a:p>
              <a:pPr>
                <a:lnSpc>
                  <a:spcPts val="2800"/>
                </a:lnSpc>
              </a:pPr>
            </a:p>
          </p:txBody>
        </p:sp>
      </p:grpSp>
      <p:sp>
        <p:nvSpPr>
          <p:cNvPr name="TextBox 5" id="5"/>
          <p:cNvSpPr txBox="true"/>
          <p:nvPr/>
        </p:nvSpPr>
        <p:spPr>
          <a:xfrm rot="0">
            <a:off x="1269684" y="1682692"/>
            <a:ext cx="14237966" cy="1510031"/>
          </a:xfrm>
          <a:prstGeom prst="rect">
            <a:avLst/>
          </a:prstGeom>
        </p:spPr>
        <p:txBody>
          <a:bodyPr anchor="t" rtlCol="false" tIns="0" lIns="0" bIns="0" rIns="0">
            <a:spAutoFit/>
          </a:bodyPr>
          <a:lstStyle/>
          <a:p>
            <a:pPr>
              <a:lnSpc>
                <a:spcPts val="6019"/>
              </a:lnSpc>
              <a:spcBef>
                <a:spcPct val="0"/>
              </a:spcBef>
            </a:pPr>
            <a:r>
              <a:rPr lang="en-US" sz="4299">
                <a:solidFill>
                  <a:srgbClr val="404041">
                    <a:alpha val="60784"/>
                  </a:srgbClr>
                </a:solidFill>
                <a:latin typeface="HK Grotesk Medium Italics"/>
              </a:rPr>
              <a:t>How might we encourage people to learn and empathize with issues that do not affect themselves?</a:t>
            </a:r>
            <a:r>
              <a:rPr lang="en-US" sz="4299">
                <a:solidFill>
                  <a:srgbClr val="404041">
                    <a:alpha val="60784"/>
                  </a:srgbClr>
                </a:solidFill>
                <a:latin typeface="Arimo Italics"/>
              </a:rPr>
              <a:t> </a:t>
            </a:r>
          </a:p>
        </p:txBody>
      </p:sp>
      <p:sp>
        <p:nvSpPr>
          <p:cNvPr name="TextBox 6" id="6"/>
          <p:cNvSpPr txBox="true"/>
          <p:nvPr/>
        </p:nvSpPr>
        <p:spPr>
          <a:xfrm rot="0">
            <a:off x="2352285" y="4513041"/>
            <a:ext cx="13583429" cy="3364231"/>
          </a:xfrm>
          <a:prstGeom prst="rect">
            <a:avLst/>
          </a:prstGeom>
        </p:spPr>
        <p:txBody>
          <a:bodyPr anchor="t" rtlCol="false" tIns="0" lIns="0" bIns="0" rIns="0">
            <a:spAutoFit/>
          </a:bodyPr>
          <a:lstStyle/>
          <a:p>
            <a:pPr algn="ctr">
              <a:lnSpc>
                <a:spcPts val="6719"/>
              </a:lnSpc>
              <a:spcBef>
                <a:spcPct val="0"/>
              </a:spcBef>
            </a:pPr>
            <a:r>
              <a:rPr lang="en-US" sz="4799">
                <a:solidFill>
                  <a:srgbClr val="404041"/>
                </a:solidFill>
                <a:latin typeface="HK Grotesk Medium"/>
              </a:rPr>
              <a:t>Leverage their friends and family; make an educational app that helps guide you through how to talk to a family member/friend about polarizing issues.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78428" y="4297571"/>
            <a:ext cx="4214086" cy="3603044"/>
          </a:xfrm>
          <a:prstGeom prst="rect">
            <a:avLst/>
          </a:prstGeom>
        </p:spPr>
      </p:pic>
      <p:sp>
        <p:nvSpPr>
          <p:cNvPr name="TextBox 3" id="3"/>
          <p:cNvSpPr txBox="true"/>
          <p:nvPr/>
        </p:nvSpPr>
        <p:spPr>
          <a:xfrm rot="0">
            <a:off x="7063338" y="3795740"/>
            <a:ext cx="9928202" cy="6039485"/>
          </a:xfrm>
          <a:prstGeom prst="rect">
            <a:avLst/>
          </a:prstGeom>
        </p:spPr>
        <p:txBody>
          <a:bodyPr anchor="t" rtlCol="false" tIns="0" lIns="0" bIns="0" rIns="0">
            <a:spAutoFit/>
          </a:bodyPr>
          <a:lstStyle/>
          <a:p>
            <a:pPr>
              <a:lnSpc>
                <a:spcPts val="5179"/>
              </a:lnSpc>
            </a:pPr>
            <a:r>
              <a:rPr lang="en-US" sz="3699">
                <a:solidFill>
                  <a:srgbClr val="404041"/>
                </a:solidFill>
                <a:latin typeface="HK Grotesk Medium Bold"/>
              </a:rPr>
              <a:t>Assumption: </a:t>
            </a:r>
          </a:p>
          <a:p>
            <a:pPr>
              <a:lnSpc>
                <a:spcPts val="4199"/>
              </a:lnSpc>
            </a:pPr>
            <a:r>
              <a:rPr lang="en-US" sz="2999">
                <a:solidFill>
                  <a:srgbClr val="404041"/>
                </a:solidFill>
                <a:latin typeface="HK Grotesk Medium"/>
              </a:rPr>
              <a:t>People would find conversations about polarizing issues easier once they have some guidance.</a:t>
            </a:r>
          </a:p>
          <a:p>
            <a:pPr>
              <a:lnSpc>
                <a:spcPts val="3798"/>
              </a:lnSpc>
            </a:pPr>
          </a:p>
          <a:p>
            <a:pPr>
              <a:lnSpc>
                <a:spcPts val="5179"/>
              </a:lnSpc>
            </a:pPr>
            <a:r>
              <a:rPr lang="en-US" sz="3699">
                <a:solidFill>
                  <a:srgbClr val="404041"/>
                </a:solidFill>
                <a:latin typeface="HK Grotesk Medium Bold"/>
              </a:rPr>
              <a:t>What we did:</a:t>
            </a:r>
          </a:p>
          <a:p>
            <a:pPr marL="647700" indent="-323850" lvl="1">
              <a:lnSpc>
                <a:spcPts val="4199"/>
              </a:lnSpc>
              <a:buFont typeface="Arial"/>
              <a:buChar char="•"/>
            </a:pPr>
            <a:r>
              <a:rPr lang="en-US" sz="2999">
                <a:solidFill>
                  <a:srgbClr val="404041"/>
                </a:solidFill>
                <a:latin typeface="HK Grotesk Medium"/>
              </a:rPr>
              <a:t>pre-interview </a:t>
            </a:r>
          </a:p>
          <a:p>
            <a:pPr marL="647700" indent="-323850" lvl="1">
              <a:lnSpc>
                <a:spcPts val="4199"/>
              </a:lnSpc>
              <a:buFont typeface="Arial"/>
              <a:buChar char="•"/>
            </a:pPr>
            <a:r>
              <a:rPr lang="en-US" sz="2999">
                <a:solidFill>
                  <a:srgbClr val="404041"/>
                </a:solidFill>
                <a:latin typeface="HK Grotesk Medium"/>
              </a:rPr>
              <a:t>Guidance Cards</a:t>
            </a:r>
          </a:p>
          <a:p>
            <a:pPr marL="647700" indent="-323850" lvl="1">
              <a:lnSpc>
                <a:spcPts val="4199"/>
              </a:lnSpc>
              <a:buFont typeface="Arial"/>
              <a:buChar char="•"/>
            </a:pPr>
            <a:r>
              <a:rPr lang="en-US" sz="2999">
                <a:solidFill>
                  <a:srgbClr val="D69593"/>
                </a:solidFill>
                <a:latin typeface="HK Grotesk Medium Bold"/>
              </a:rPr>
              <a:t>Mock conversation</a:t>
            </a:r>
            <a:r>
              <a:rPr lang="en-US" sz="2999">
                <a:solidFill>
                  <a:srgbClr val="404041"/>
                </a:solidFill>
                <a:latin typeface="HK Grotesk Medium"/>
              </a:rPr>
              <a:t> with participant's "parent" about a polarizing issue, experimenter served as the stand-in "parent."</a:t>
            </a:r>
          </a:p>
          <a:p>
            <a:pPr marL="647700" indent="-323850" lvl="1">
              <a:lnSpc>
                <a:spcPts val="4199"/>
              </a:lnSpc>
              <a:buFont typeface="Arial"/>
              <a:buChar char="•"/>
            </a:pPr>
            <a:r>
              <a:rPr lang="en-US" sz="2999">
                <a:solidFill>
                  <a:srgbClr val="404041"/>
                </a:solidFill>
                <a:latin typeface="HK Grotesk Medium"/>
              </a:rPr>
              <a:t>post-interview</a:t>
            </a:r>
          </a:p>
        </p:txBody>
      </p:sp>
      <p:sp>
        <p:nvSpPr>
          <p:cNvPr name="TextBox 4" id="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grpSp>
        <p:nvGrpSpPr>
          <p:cNvPr name="Group 5" id="5"/>
          <p:cNvGrpSpPr/>
          <p:nvPr/>
        </p:nvGrpSpPr>
        <p:grpSpPr>
          <a:xfrm rot="0">
            <a:off x="1028700" y="1081723"/>
            <a:ext cx="13728185" cy="2513331"/>
            <a:chOff x="0" y="0"/>
            <a:chExt cx="18304247" cy="3351108"/>
          </a:xfrm>
        </p:grpSpPr>
        <p:sp>
          <p:nvSpPr>
            <p:cNvPr name="TextBox 6" id="6"/>
            <p:cNvSpPr txBox="true"/>
            <p:nvPr/>
          </p:nvSpPr>
          <p:spPr>
            <a:xfrm rot="0">
              <a:off x="0" y="76200"/>
              <a:ext cx="18304247" cy="1752600"/>
            </a:xfrm>
            <a:prstGeom prst="rect">
              <a:avLst/>
            </a:prstGeom>
          </p:spPr>
          <p:txBody>
            <a:bodyPr anchor="t" rtlCol="false" tIns="0" lIns="0" bIns="0" rIns="0">
              <a:spAutoFit/>
            </a:bodyPr>
            <a:lstStyle/>
            <a:p>
              <a:pPr>
                <a:lnSpc>
                  <a:spcPts val="9900"/>
                </a:lnSpc>
              </a:pPr>
              <a:r>
                <a:rPr lang="en-US" sz="9000">
                  <a:solidFill>
                    <a:srgbClr val="404041"/>
                  </a:solidFill>
                  <a:latin typeface="HK Grotesk Medium Bold"/>
                </a:rPr>
                <a:t>Experience Prototype 2 </a:t>
              </a:r>
            </a:p>
          </p:txBody>
        </p:sp>
        <p:sp>
          <p:nvSpPr>
            <p:cNvPr name="TextBox 7" id="7"/>
            <p:cNvSpPr txBox="true"/>
            <p:nvPr/>
          </p:nvSpPr>
          <p:spPr>
            <a:xfrm rot="0">
              <a:off x="0" y="2297642"/>
              <a:ext cx="18304247" cy="1053467"/>
            </a:xfrm>
            <a:prstGeom prst="rect">
              <a:avLst/>
            </a:prstGeom>
          </p:spPr>
          <p:txBody>
            <a:bodyPr anchor="t" rtlCol="false" tIns="0" lIns="0" bIns="0" rIns="0">
              <a:spAutoFit/>
            </a:bodyPr>
            <a:lstStyle/>
            <a:p>
              <a:pPr>
                <a:lnSpc>
                  <a:spcPts val="6719"/>
                </a:lnSpc>
              </a:pPr>
              <a:r>
                <a:rPr lang="en-US" sz="4799">
                  <a:solidFill>
                    <a:srgbClr val="404041"/>
                  </a:solidFill>
                  <a:latin typeface="Open Sans"/>
                </a:rPr>
                <a:t>Polarizing Parley with a Parent </a:t>
              </a:r>
            </a:p>
          </p:txBody>
        </p:sp>
      </p:grpSp>
      <p:sp>
        <p:nvSpPr>
          <p:cNvPr name="TextBox 8" id="8"/>
          <p:cNvSpPr txBox="true"/>
          <p:nvPr/>
        </p:nvSpPr>
        <p:spPr>
          <a:xfrm rot="0">
            <a:off x="1392696" y="8616843"/>
            <a:ext cx="4985549" cy="860425"/>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Bella, Filipino-American, Education Coach @ Guild Education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00028" y="4061125"/>
            <a:ext cx="9659272" cy="904324"/>
            <a:chOff x="0" y="0"/>
            <a:chExt cx="12879029" cy="1205765"/>
          </a:xfrm>
        </p:grpSpPr>
        <p:sp>
          <p:nvSpPr>
            <p:cNvPr name="TextBox 3" id="3"/>
            <p:cNvSpPr txBox="true"/>
            <p:nvPr/>
          </p:nvSpPr>
          <p:spPr>
            <a:xfrm rot="0">
              <a:off x="0" y="-66675"/>
              <a:ext cx="12879029" cy="676275"/>
            </a:xfrm>
            <a:prstGeom prst="rect">
              <a:avLst/>
            </a:prstGeom>
          </p:spPr>
          <p:txBody>
            <a:bodyPr anchor="t" rtlCol="false" tIns="0" lIns="0" bIns="0" rIns="0">
              <a:spAutoFit/>
            </a:bodyPr>
            <a:lstStyle/>
            <a:p>
              <a:pPr>
                <a:lnSpc>
                  <a:spcPts val="4200"/>
                </a:lnSpc>
              </a:pPr>
            </a:p>
          </p:txBody>
        </p:sp>
        <p:sp>
          <p:nvSpPr>
            <p:cNvPr name="TextBox 4" id="4"/>
            <p:cNvSpPr txBox="true"/>
            <p:nvPr/>
          </p:nvSpPr>
          <p:spPr>
            <a:xfrm rot="0">
              <a:off x="0" y="755973"/>
              <a:ext cx="12879029" cy="449792"/>
            </a:xfrm>
            <a:prstGeom prst="rect">
              <a:avLst/>
            </a:prstGeom>
          </p:spPr>
          <p:txBody>
            <a:bodyPr anchor="t" rtlCol="false" tIns="0" lIns="0" bIns="0" rIns="0">
              <a:spAutoFit/>
            </a:bodyPr>
            <a:lstStyle/>
            <a:p>
              <a:pPr>
                <a:lnSpc>
                  <a:spcPts val="2800"/>
                </a:lnSpc>
              </a:pPr>
            </a:p>
          </p:txBody>
        </p:sp>
      </p:grpSp>
      <p:grpSp>
        <p:nvGrpSpPr>
          <p:cNvPr name="Group 5" id="5"/>
          <p:cNvGrpSpPr/>
          <p:nvPr/>
        </p:nvGrpSpPr>
        <p:grpSpPr>
          <a:xfrm rot="0">
            <a:off x="1461827" y="311355"/>
            <a:ext cx="15364346" cy="9664291"/>
            <a:chOff x="0" y="0"/>
            <a:chExt cx="20485795" cy="12885721"/>
          </a:xfrm>
        </p:grpSpPr>
        <p:grpSp>
          <p:nvGrpSpPr>
            <p:cNvPr name="Group 6" id="6"/>
            <p:cNvGrpSpPr/>
            <p:nvPr/>
          </p:nvGrpSpPr>
          <p:grpSpPr>
            <a:xfrm rot="0">
              <a:off x="383923" y="386076"/>
              <a:ext cx="19740758" cy="10323775"/>
              <a:chOff x="0" y="0"/>
              <a:chExt cx="3659673" cy="1913890"/>
            </a:xfrm>
          </p:grpSpPr>
          <p:sp>
            <p:nvSpPr>
              <p:cNvPr name="Freeform 7" id="7"/>
              <p:cNvSpPr/>
              <p:nvPr/>
            </p:nvSpPr>
            <p:spPr>
              <a:xfrm>
                <a:off x="0" y="0"/>
                <a:ext cx="3659673" cy="1913890"/>
              </a:xfrm>
              <a:custGeom>
                <a:avLst/>
                <a:gdLst/>
                <a:ahLst/>
                <a:cxnLst/>
                <a:rect r="r" b="b" t="t" l="l"/>
                <a:pathLst>
                  <a:path h="1913890" w="3659673">
                    <a:moveTo>
                      <a:pt x="0" y="0"/>
                    </a:moveTo>
                    <a:lnTo>
                      <a:pt x="3659673" y="0"/>
                    </a:lnTo>
                    <a:lnTo>
                      <a:pt x="3659673" y="1913890"/>
                    </a:lnTo>
                    <a:lnTo>
                      <a:pt x="0" y="1913890"/>
                    </a:lnTo>
                    <a:close/>
                  </a:path>
                </a:pathLst>
              </a:custGeom>
              <a:solidFill>
                <a:srgbClr val="9BCAE7"/>
              </a:solidFill>
            </p:spPr>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0485795" cy="12885721"/>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648271" y="1187258"/>
              <a:ext cx="19189252" cy="8830639"/>
            </a:xfrm>
            <a:prstGeom prst="rect">
              <a:avLst/>
            </a:prstGeom>
          </p:spPr>
        </p:pic>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04384" y="3783737"/>
            <a:ext cx="811774" cy="86192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440253" y="3830442"/>
            <a:ext cx="991967" cy="81521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072426" y="3439641"/>
            <a:ext cx="344468" cy="139885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923755" y="3783737"/>
            <a:ext cx="1336128" cy="1013181"/>
          </a:xfrm>
          <a:prstGeom prst="rect">
            <a:avLst/>
          </a:prstGeom>
        </p:spPr>
      </p:pic>
      <p:sp>
        <p:nvSpPr>
          <p:cNvPr name="TextBox 6" id="6"/>
          <p:cNvSpPr txBox="true"/>
          <p:nvPr/>
        </p:nvSpPr>
        <p:spPr>
          <a:xfrm rot="0">
            <a:off x="9353445" y="4578984"/>
            <a:ext cx="9525" cy="580390"/>
          </a:xfrm>
          <a:prstGeom prst="rect">
            <a:avLst/>
          </a:prstGeom>
        </p:spPr>
        <p:txBody>
          <a:bodyPr anchor="t" rtlCol="false" tIns="0" lIns="0" bIns="0" rIns="0">
            <a:spAutoFit/>
          </a:bodyPr>
          <a:lstStyle/>
          <a:p>
            <a:pPr algn="ctr">
              <a:lnSpc>
                <a:spcPts val="4759"/>
              </a:lnSpc>
            </a:pPr>
          </a:p>
        </p:txBody>
      </p:sp>
      <p:sp>
        <p:nvSpPr>
          <p:cNvPr name="TextBox 7" id="7"/>
          <p:cNvSpPr txBox="true"/>
          <p:nvPr/>
        </p:nvSpPr>
        <p:spPr>
          <a:xfrm rot="0">
            <a:off x="1028700" y="1104900"/>
            <a:ext cx="13728185" cy="1295400"/>
          </a:xfrm>
          <a:prstGeom prst="rect">
            <a:avLst/>
          </a:prstGeom>
        </p:spPr>
        <p:txBody>
          <a:bodyPr anchor="t" rtlCol="false" tIns="0" lIns="0" bIns="0" rIns="0">
            <a:spAutoFit/>
          </a:bodyPr>
          <a:lstStyle/>
          <a:p>
            <a:pPr>
              <a:lnSpc>
                <a:spcPts val="9900"/>
              </a:lnSpc>
            </a:pPr>
            <a:r>
              <a:rPr lang="en-US" sz="9000">
                <a:solidFill>
                  <a:srgbClr val="404041"/>
                </a:solidFill>
                <a:latin typeface="HK Grotesk Medium Bold"/>
              </a:rPr>
              <a:t>Results</a:t>
            </a:r>
          </a:p>
        </p:txBody>
      </p:sp>
      <p:grpSp>
        <p:nvGrpSpPr>
          <p:cNvPr name="Group 8" id="8"/>
          <p:cNvGrpSpPr/>
          <p:nvPr/>
        </p:nvGrpSpPr>
        <p:grpSpPr>
          <a:xfrm rot="0">
            <a:off x="814492" y="5243787"/>
            <a:ext cx="3512869" cy="2898224"/>
            <a:chOff x="0" y="0"/>
            <a:chExt cx="4683826" cy="3864299"/>
          </a:xfrm>
        </p:grpSpPr>
        <p:sp>
          <p:nvSpPr>
            <p:cNvPr name="TextBox 9" id="9"/>
            <p:cNvSpPr txBox="true"/>
            <p:nvPr/>
          </p:nvSpPr>
          <p:spPr>
            <a:xfrm rot="0">
              <a:off x="0" y="-66675"/>
              <a:ext cx="4683826"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What worked</a:t>
              </a:r>
            </a:p>
          </p:txBody>
        </p:sp>
        <p:sp>
          <p:nvSpPr>
            <p:cNvPr name="TextBox 10" id="10"/>
            <p:cNvSpPr txBox="true"/>
            <p:nvPr/>
          </p:nvSpPr>
          <p:spPr>
            <a:xfrm rot="0">
              <a:off x="0" y="980340"/>
              <a:ext cx="4683826" cy="28839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guidance questions used by participant </a:t>
              </a:r>
            </a:p>
            <a:p>
              <a:pPr algn="ctr">
                <a:lnSpc>
                  <a:spcPts val="3499"/>
                </a:lnSpc>
              </a:pPr>
              <a:r>
                <a:rPr lang="en-US" sz="2499">
                  <a:solidFill>
                    <a:srgbClr val="404041"/>
                  </a:solidFill>
                  <a:latin typeface="HK Grotesk Medium"/>
                </a:rPr>
                <a:t> </a:t>
              </a:r>
            </a:p>
            <a:p>
              <a:pPr algn="ctr">
                <a:lnSpc>
                  <a:spcPts val="3499"/>
                </a:lnSpc>
              </a:pPr>
              <a:r>
                <a:rPr lang="en-US" sz="2499">
                  <a:solidFill>
                    <a:srgbClr val="404041"/>
                  </a:solidFill>
                  <a:latin typeface="HK Grotesk Medium"/>
                </a:rPr>
                <a:t>produced a "productive" conversation</a:t>
              </a:r>
            </a:p>
          </p:txBody>
        </p:sp>
      </p:grpSp>
      <p:grpSp>
        <p:nvGrpSpPr>
          <p:cNvPr name="Group 11" id="11"/>
          <p:cNvGrpSpPr/>
          <p:nvPr/>
        </p:nvGrpSpPr>
        <p:grpSpPr>
          <a:xfrm rot="0">
            <a:off x="5054547" y="5243787"/>
            <a:ext cx="3442066" cy="1145624"/>
            <a:chOff x="0" y="0"/>
            <a:chExt cx="4589422" cy="1527499"/>
          </a:xfrm>
        </p:grpSpPr>
        <p:sp>
          <p:nvSpPr>
            <p:cNvPr name="TextBox 12" id="12"/>
            <p:cNvSpPr txBox="true"/>
            <p:nvPr/>
          </p:nvSpPr>
          <p:spPr>
            <a:xfrm rot="0">
              <a:off x="0" y="-66675"/>
              <a:ext cx="4589422"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What didn't work</a:t>
              </a:r>
            </a:p>
          </p:txBody>
        </p:sp>
        <p:sp>
          <p:nvSpPr>
            <p:cNvPr name="TextBox 13" id="13"/>
            <p:cNvSpPr txBox="true"/>
            <p:nvPr/>
          </p:nvSpPr>
          <p:spPr>
            <a:xfrm rot="0">
              <a:off x="0" y="980340"/>
              <a:ext cx="4589422" cy="5471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inauthentic conversation</a:t>
              </a:r>
            </a:p>
          </p:txBody>
        </p:sp>
      </p:grpSp>
      <p:grpSp>
        <p:nvGrpSpPr>
          <p:cNvPr name="Group 14" id="14"/>
          <p:cNvGrpSpPr/>
          <p:nvPr/>
        </p:nvGrpSpPr>
        <p:grpSpPr>
          <a:xfrm rot="0">
            <a:off x="9362970" y="5243787"/>
            <a:ext cx="3763378" cy="3774524"/>
            <a:chOff x="0" y="0"/>
            <a:chExt cx="5017838" cy="5032699"/>
          </a:xfrm>
        </p:grpSpPr>
        <p:sp>
          <p:nvSpPr>
            <p:cNvPr name="TextBox 15" id="15"/>
            <p:cNvSpPr txBox="true"/>
            <p:nvPr/>
          </p:nvSpPr>
          <p:spPr>
            <a:xfrm rot="0">
              <a:off x="0" y="-66675"/>
              <a:ext cx="5017838"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Surprises</a:t>
              </a:r>
            </a:p>
          </p:txBody>
        </p:sp>
        <p:sp>
          <p:nvSpPr>
            <p:cNvPr name="TextBox 16" id="16"/>
            <p:cNvSpPr txBox="true"/>
            <p:nvPr/>
          </p:nvSpPr>
          <p:spPr>
            <a:xfrm rot="0">
              <a:off x="0" y="980340"/>
              <a:ext cx="5017838" cy="40523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“I am very emotionally driven and looking at those cards helped me process. I was able to ask about how you’re feeling that way instead of just disagreeing immediately"</a:t>
              </a:r>
            </a:p>
          </p:txBody>
        </p:sp>
      </p:grpSp>
      <p:grpSp>
        <p:nvGrpSpPr>
          <p:cNvPr name="Group 17" id="17"/>
          <p:cNvGrpSpPr/>
          <p:nvPr/>
        </p:nvGrpSpPr>
        <p:grpSpPr>
          <a:xfrm rot="0">
            <a:off x="13710130" y="5243787"/>
            <a:ext cx="3763378" cy="2460074"/>
            <a:chOff x="0" y="0"/>
            <a:chExt cx="5017838" cy="3280099"/>
          </a:xfrm>
        </p:grpSpPr>
        <p:sp>
          <p:nvSpPr>
            <p:cNvPr name="TextBox 18" id="18"/>
            <p:cNvSpPr txBox="true"/>
            <p:nvPr/>
          </p:nvSpPr>
          <p:spPr>
            <a:xfrm rot="0">
              <a:off x="0" y="-66675"/>
              <a:ext cx="5017838"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Learnings</a:t>
              </a:r>
            </a:p>
          </p:txBody>
        </p:sp>
        <p:sp>
          <p:nvSpPr>
            <p:cNvPr name="TextBox 19" id="19"/>
            <p:cNvSpPr txBox="true"/>
            <p:nvPr/>
          </p:nvSpPr>
          <p:spPr>
            <a:xfrm rot="0">
              <a:off x="0" y="980340"/>
              <a:ext cx="5017838" cy="22997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the goal is to have productive and informative conversations, not to change the other's mind </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9139237" y="4552208"/>
            <a:ext cx="9525" cy="580390"/>
          </a:xfrm>
          <a:prstGeom prst="rect">
            <a:avLst/>
          </a:prstGeom>
        </p:spPr>
        <p:txBody>
          <a:bodyPr anchor="t" rtlCol="false" tIns="0" lIns="0" bIns="0" rIns="0">
            <a:spAutoFit/>
          </a:bodyPr>
          <a:lstStyle/>
          <a:p>
            <a:pPr algn="ctr">
              <a:lnSpc>
                <a:spcPts val="4759"/>
              </a:lnSpc>
            </a:pPr>
          </a:p>
        </p:txBody>
      </p:sp>
      <p:sp>
        <p:nvSpPr>
          <p:cNvPr name="TextBox 3" id="3"/>
          <p:cNvSpPr txBox="true"/>
          <p:nvPr/>
        </p:nvSpPr>
        <p:spPr>
          <a:xfrm rot="0">
            <a:off x="1028700" y="1104900"/>
            <a:ext cx="13728185" cy="1295400"/>
          </a:xfrm>
          <a:prstGeom prst="rect">
            <a:avLst/>
          </a:prstGeom>
        </p:spPr>
        <p:txBody>
          <a:bodyPr anchor="t" rtlCol="false" tIns="0" lIns="0" bIns="0" rIns="0">
            <a:spAutoFit/>
          </a:bodyPr>
          <a:lstStyle/>
          <a:p>
            <a:pPr>
              <a:lnSpc>
                <a:spcPts val="9900"/>
              </a:lnSpc>
            </a:pPr>
            <a:r>
              <a:rPr lang="en-US" sz="9000">
                <a:solidFill>
                  <a:srgbClr val="404041"/>
                </a:solidFill>
                <a:latin typeface="HK Grotesk Medium Bold"/>
              </a:rPr>
              <a:t>Results</a:t>
            </a:r>
          </a:p>
        </p:txBody>
      </p:sp>
      <p:sp>
        <p:nvSpPr>
          <p:cNvPr name="TextBox 4" id="4"/>
          <p:cNvSpPr txBox="true"/>
          <p:nvPr/>
        </p:nvSpPr>
        <p:spPr>
          <a:xfrm rot="0">
            <a:off x="1684712" y="2993339"/>
            <a:ext cx="6277753" cy="639348"/>
          </a:xfrm>
          <a:prstGeom prst="rect">
            <a:avLst/>
          </a:prstGeom>
        </p:spPr>
        <p:txBody>
          <a:bodyPr anchor="t" rtlCol="false" tIns="0" lIns="0" bIns="0" rIns="0">
            <a:spAutoFit/>
          </a:bodyPr>
          <a:lstStyle/>
          <a:p>
            <a:pPr algn="ctr">
              <a:lnSpc>
                <a:spcPts val="5116"/>
              </a:lnSpc>
            </a:pPr>
            <a:r>
              <a:rPr lang="en-US" sz="3654">
                <a:solidFill>
                  <a:srgbClr val="404041"/>
                </a:solidFill>
                <a:latin typeface="HK Grotesk Medium Bold"/>
              </a:rPr>
              <a:t>Were the assumptions valid?</a:t>
            </a:r>
          </a:p>
        </p:txBody>
      </p:sp>
      <p:sp>
        <p:nvSpPr>
          <p:cNvPr name="TextBox 5" id="5"/>
          <p:cNvSpPr txBox="true"/>
          <p:nvPr/>
        </p:nvSpPr>
        <p:spPr>
          <a:xfrm rot="0">
            <a:off x="1912308" y="6573079"/>
            <a:ext cx="5822562" cy="1590675"/>
          </a:xfrm>
          <a:prstGeom prst="rect">
            <a:avLst/>
          </a:prstGeom>
        </p:spPr>
        <p:txBody>
          <a:bodyPr anchor="t" rtlCol="false" tIns="0" lIns="0" bIns="0" rIns="0">
            <a:spAutoFit/>
          </a:bodyPr>
          <a:lstStyle/>
          <a:p>
            <a:pPr algn="ctr">
              <a:lnSpc>
                <a:spcPts val="4200"/>
              </a:lnSpc>
            </a:pPr>
            <a:r>
              <a:rPr lang="en-US" sz="3000">
                <a:solidFill>
                  <a:srgbClr val="404041"/>
                </a:solidFill>
                <a:latin typeface="HK Grotesk Medium"/>
              </a:rPr>
              <a:t>Guidance was helpful in navigating conversations about polarizing issues. </a:t>
            </a:r>
          </a:p>
        </p:txBody>
      </p:sp>
      <p:sp>
        <p:nvSpPr>
          <p:cNvPr name="TextBox 6" id="6"/>
          <p:cNvSpPr txBox="true"/>
          <p:nvPr/>
        </p:nvSpPr>
        <p:spPr>
          <a:xfrm rot="0">
            <a:off x="10611193" y="3035787"/>
            <a:ext cx="4887970" cy="596900"/>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New assumptions? </a:t>
            </a:r>
          </a:p>
        </p:txBody>
      </p:sp>
      <p:sp>
        <p:nvSpPr>
          <p:cNvPr name="TextBox 7" id="7"/>
          <p:cNvSpPr txBox="true"/>
          <p:nvPr/>
        </p:nvSpPr>
        <p:spPr>
          <a:xfrm rot="0">
            <a:off x="10343433" y="6573079"/>
            <a:ext cx="5423490" cy="1590675"/>
          </a:xfrm>
          <a:prstGeom prst="rect">
            <a:avLst/>
          </a:prstGeom>
        </p:spPr>
        <p:txBody>
          <a:bodyPr anchor="t" rtlCol="false" tIns="0" lIns="0" bIns="0" rIns="0">
            <a:spAutoFit/>
          </a:bodyPr>
          <a:lstStyle/>
          <a:p>
            <a:pPr algn="ctr">
              <a:lnSpc>
                <a:spcPts val="4200"/>
              </a:lnSpc>
            </a:pPr>
            <a:r>
              <a:rPr lang="en-US" sz="3000">
                <a:solidFill>
                  <a:srgbClr val="404041"/>
                </a:solidFill>
                <a:latin typeface="HK Grotesk Medium"/>
              </a:rPr>
              <a:t>People become emotional when their parents disagree with them on polarizing topics. </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188782" y="4277104"/>
            <a:ext cx="1732791" cy="1732791"/>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972795" y="3990650"/>
            <a:ext cx="1701586" cy="1770181"/>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00028" y="3597922"/>
            <a:ext cx="9230856" cy="1010369"/>
            <a:chOff x="0" y="0"/>
            <a:chExt cx="12307808" cy="1347159"/>
          </a:xfrm>
        </p:grpSpPr>
        <p:sp>
          <p:nvSpPr>
            <p:cNvPr name="TextBox 3" id="3"/>
            <p:cNvSpPr txBox="true"/>
            <p:nvPr/>
          </p:nvSpPr>
          <p:spPr>
            <a:xfrm rot="0">
              <a:off x="0" y="-66675"/>
              <a:ext cx="12307808" cy="817669"/>
            </a:xfrm>
            <a:prstGeom prst="rect">
              <a:avLst/>
            </a:prstGeom>
          </p:spPr>
          <p:txBody>
            <a:bodyPr anchor="t" rtlCol="false" tIns="0" lIns="0" bIns="0" rIns="0">
              <a:spAutoFit/>
            </a:bodyPr>
            <a:lstStyle/>
            <a:p>
              <a:pPr>
                <a:lnSpc>
                  <a:spcPts val="5179"/>
                </a:lnSpc>
              </a:pPr>
            </a:p>
          </p:txBody>
        </p:sp>
        <p:sp>
          <p:nvSpPr>
            <p:cNvPr name="TextBox 4" id="4"/>
            <p:cNvSpPr txBox="true"/>
            <p:nvPr/>
          </p:nvSpPr>
          <p:spPr>
            <a:xfrm rot="0">
              <a:off x="0" y="897367"/>
              <a:ext cx="12307808" cy="449792"/>
            </a:xfrm>
            <a:prstGeom prst="rect">
              <a:avLst/>
            </a:prstGeom>
          </p:spPr>
          <p:txBody>
            <a:bodyPr anchor="t" rtlCol="false" tIns="0" lIns="0" bIns="0" rIns="0">
              <a:spAutoFit/>
            </a:bodyPr>
            <a:lstStyle/>
            <a:p>
              <a:pPr>
                <a:lnSpc>
                  <a:spcPts val="2800"/>
                </a:lnSpc>
              </a:pPr>
            </a:p>
          </p:txBody>
        </p:sp>
      </p:grpSp>
      <p:sp>
        <p:nvSpPr>
          <p:cNvPr name="TextBox 5" id="5"/>
          <p:cNvSpPr txBox="true"/>
          <p:nvPr/>
        </p:nvSpPr>
        <p:spPr>
          <a:xfrm rot="0">
            <a:off x="1028700" y="1574260"/>
            <a:ext cx="15442886" cy="3034031"/>
          </a:xfrm>
          <a:prstGeom prst="rect">
            <a:avLst/>
          </a:prstGeom>
        </p:spPr>
        <p:txBody>
          <a:bodyPr anchor="t" rtlCol="false" tIns="0" lIns="0" bIns="0" rIns="0">
            <a:spAutoFit/>
          </a:bodyPr>
          <a:lstStyle/>
          <a:p>
            <a:pPr>
              <a:lnSpc>
                <a:spcPts val="6019"/>
              </a:lnSpc>
              <a:spcBef>
                <a:spcPct val="0"/>
              </a:spcBef>
            </a:pPr>
            <a:r>
              <a:rPr lang="en-US" sz="4299">
                <a:solidFill>
                  <a:srgbClr val="404041">
                    <a:alpha val="60784"/>
                  </a:srgbClr>
                </a:solidFill>
                <a:latin typeface="HK Grotesk Medium Italics"/>
              </a:rPr>
              <a:t>How might we leverage the internet to create educational spaces outside the classroom for children to learn to recognize and develop sensitivity to the needs of people with identities different than their own?</a:t>
            </a:r>
          </a:p>
        </p:txBody>
      </p:sp>
      <p:sp>
        <p:nvSpPr>
          <p:cNvPr name="TextBox 6" id="6"/>
          <p:cNvSpPr txBox="true"/>
          <p:nvPr/>
        </p:nvSpPr>
        <p:spPr>
          <a:xfrm rot="0">
            <a:off x="2352285" y="5235993"/>
            <a:ext cx="13583429" cy="2516506"/>
          </a:xfrm>
          <a:prstGeom prst="rect">
            <a:avLst/>
          </a:prstGeom>
        </p:spPr>
        <p:txBody>
          <a:bodyPr anchor="t" rtlCol="false" tIns="0" lIns="0" bIns="0" rIns="0">
            <a:spAutoFit/>
          </a:bodyPr>
          <a:lstStyle/>
          <a:p>
            <a:pPr algn="ctr">
              <a:lnSpc>
                <a:spcPts val="6719"/>
              </a:lnSpc>
              <a:spcBef>
                <a:spcPct val="0"/>
              </a:spcBef>
            </a:pPr>
            <a:r>
              <a:rPr lang="en-US" sz="4799">
                <a:solidFill>
                  <a:srgbClr val="404041"/>
                </a:solidFill>
                <a:latin typeface="HK Grotesk Medium"/>
              </a:rPr>
              <a:t>Develop an app for cooking cuisine from different cultures which also helps you learn about the story behind dishes.</a:t>
            </a:r>
            <a:r>
              <a:rPr lang="en-US" sz="4799">
                <a:solidFill>
                  <a:srgbClr val="404041"/>
                </a:solidFill>
                <a:latin typeface="Arimo"/>
              </a:rPr>
              <a:t>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55060" y="3358823"/>
            <a:ext cx="7774719" cy="4843002"/>
          </a:xfrm>
          <a:prstGeom prst="rect">
            <a:avLst/>
          </a:prstGeom>
        </p:spPr>
      </p:pic>
      <p:sp>
        <p:nvSpPr>
          <p:cNvPr name="TextBox 3" id="3"/>
          <p:cNvSpPr txBox="true"/>
          <p:nvPr/>
        </p:nvSpPr>
        <p:spPr>
          <a:xfrm rot="0">
            <a:off x="6527818" y="4295940"/>
            <a:ext cx="10731482" cy="3905885"/>
          </a:xfrm>
          <a:prstGeom prst="rect">
            <a:avLst/>
          </a:prstGeom>
        </p:spPr>
        <p:txBody>
          <a:bodyPr anchor="t" rtlCol="false" tIns="0" lIns="0" bIns="0" rIns="0">
            <a:spAutoFit/>
          </a:bodyPr>
          <a:lstStyle/>
          <a:p>
            <a:pPr>
              <a:lnSpc>
                <a:spcPts val="5179"/>
              </a:lnSpc>
            </a:pPr>
            <a:r>
              <a:rPr lang="en-US" sz="3699">
                <a:solidFill>
                  <a:srgbClr val="404041"/>
                </a:solidFill>
                <a:latin typeface="HK Grotesk Medium Bold"/>
              </a:rPr>
              <a:t>Assumption: </a:t>
            </a:r>
          </a:p>
          <a:p>
            <a:pPr>
              <a:lnSpc>
                <a:spcPts val="4199"/>
              </a:lnSpc>
            </a:pPr>
            <a:r>
              <a:rPr lang="en-US" sz="2999">
                <a:solidFill>
                  <a:srgbClr val="404041"/>
                </a:solidFill>
                <a:latin typeface="HK Grotesk Medium Bold"/>
              </a:rPr>
              <a:t>P</a:t>
            </a:r>
            <a:r>
              <a:rPr lang="en-US" sz="2999">
                <a:solidFill>
                  <a:srgbClr val="404041"/>
                </a:solidFill>
                <a:latin typeface="HK Grotesk Medium"/>
              </a:rPr>
              <a:t>eople want to learn more about the culture behind the foods they eat</a:t>
            </a:r>
          </a:p>
          <a:p>
            <a:pPr>
              <a:lnSpc>
                <a:spcPts val="3798"/>
              </a:lnSpc>
            </a:pPr>
          </a:p>
          <a:p>
            <a:pPr>
              <a:lnSpc>
                <a:spcPts val="5179"/>
              </a:lnSpc>
            </a:pPr>
            <a:r>
              <a:rPr lang="en-US" sz="3699">
                <a:solidFill>
                  <a:srgbClr val="404041"/>
                </a:solidFill>
                <a:latin typeface="HK Grotesk Medium Bold"/>
              </a:rPr>
              <a:t>What we did:</a:t>
            </a:r>
          </a:p>
          <a:p>
            <a:pPr>
              <a:lnSpc>
                <a:spcPts val="4199"/>
              </a:lnSpc>
            </a:pPr>
            <a:r>
              <a:rPr lang="en-US" sz="2999">
                <a:solidFill>
                  <a:srgbClr val="404041"/>
                </a:solidFill>
                <a:latin typeface="HK Grotesk Medium"/>
              </a:rPr>
              <a:t>Give people an </a:t>
            </a:r>
            <a:r>
              <a:rPr lang="en-US" sz="2999">
                <a:solidFill>
                  <a:srgbClr val="A96E7F"/>
                </a:solidFill>
                <a:latin typeface="HK Grotesk Medium Bold"/>
              </a:rPr>
              <a:t>~ethnic~ snack</a:t>
            </a:r>
            <a:r>
              <a:rPr lang="en-US" sz="2999">
                <a:solidFill>
                  <a:srgbClr val="404041"/>
                </a:solidFill>
                <a:latin typeface="HK Grotesk Medium"/>
              </a:rPr>
              <a:t> and have a conversation about it to see if they’ll ask about the </a:t>
            </a:r>
            <a:r>
              <a:rPr lang="en-US" sz="2999">
                <a:solidFill>
                  <a:srgbClr val="A96E7F"/>
                </a:solidFill>
                <a:latin typeface="HK Grotesk Medium Bold"/>
              </a:rPr>
              <a:t>culture behind it</a:t>
            </a:r>
          </a:p>
        </p:txBody>
      </p:sp>
      <p:sp>
        <p:nvSpPr>
          <p:cNvPr name="TextBox 4" id="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grpSp>
        <p:nvGrpSpPr>
          <p:cNvPr name="Group 5" id="5"/>
          <p:cNvGrpSpPr/>
          <p:nvPr/>
        </p:nvGrpSpPr>
        <p:grpSpPr>
          <a:xfrm rot="0">
            <a:off x="1038225" y="1081723"/>
            <a:ext cx="13728185" cy="2513331"/>
            <a:chOff x="0" y="0"/>
            <a:chExt cx="18304247" cy="3351108"/>
          </a:xfrm>
        </p:grpSpPr>
        <p:sp>
          <p:nvSpPr>
            <p:cNvPr name="TextBox 6" id="6"/>
            <p:cNvSpPr txBox="true"/>
            <p:nvPr/>
          </p:nvSpPr>
          <p:spPr>
            <a:xfrm rot="0">
              <a:off x="0" y="76200"/>
              <a:ext cx="18304247" cy="1752600"/>
            </a:xfrm>
            <a:prstGeom prst="rect">
              <a:avLst/>
            </a:prstGeom>
          </p:spPr>
          <p:txBody>
            <a:bodyPr anchor="t" rtlCol="false" tIns="0" lIns="0" bIns="0" rIns="0">
              <a:spAutoFit/>
            </a:bodyPr>
            <a:lstStyle/>
            <a:p>
              <a:pPr>
                <a:lnSpc>
                  <a:spcPts val="9900"/>
                </a:lnSpc>
              </a:pPr>
              <a:r>
                <a:rPr lang="en-US" sz="9000">
                  <a:solidFill>
                    <a:srgbClr val="404041"/>
                  </a:solidFill>
                  <a:latin typeface="HK Grotesk Medium Bold"/>
                </a:rPr>
                <a:t>Experience Prototype 3 </a:t>
              </a:r>
            </a:p>
          </p:txBody>
        </p:sp>
        <p:sp>
          <p:nvSpPr>
            <p:cNvPr name="TextBox 7" id="7"/>
            <p:cNvSpPr txBox="true"/>
            <p:nvPr/>
          </p:nvSpPr>
          <p:spPr>
            <a:xfrm rot="0">
              <a:off x="0" y="2297642"/>
              <a:ext cx="18304247" cy="1053467"/>
            </a:xfrm>
            <a:prstGeom prst="rect">
              <a:avLst/>
            </a:prstGeom>
          </p:spPr>
          <p:txBody>
            <a:bodyPr anchor="t" rtlCol="false" tIns="0" lIns="0" bIns="0" rIns="0">
              <a:spAutoFit/>
            </a:bodyPr>
            <a:lstStyle/>
            <a:p>
              <a:pPr>
                <a:lnSpc>
                  <a:spcPts val="6719"/>
                </a:lnSpc>
              </a:pPr>
              <a:r>
                <a:rPr lang="en-US" sz="4799">
                  <a:solidFill>
                    <a:srgbClr val="404041"/>
                  </a:solidFill>
                  <a:latin typeface="Open Sans"/>
                </a:rPr>
                <a:t>Conversations through Cuisine</a:t>
              </a:r>
            </a:p>
          </p:txBody>
        </p:sp>
      </p:grpSp>
      <p:sp>
        <p:nvSpPr>
          <p:cNvPr name="TextBox 8" id="8"/>
          <p:cNvSpPr txBox="true"/>
          <p:nvPr/>
        </p:nvSpPr>
        <p:spPr>
          <a:xfrm rot="0">
            <a:off x="1028700" y="7959725"/>
            <a:ext cx="4985549" cy="1298575"/>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Bold"/>
              </a:rPr>
              <a:t>Carol, 24, Software Engineer</a:t>
            </a:r>
          </a:p>
          <a:p>
            <a:pPr algn="ctr">
              <a:lnSpc>
                <a:spcPts val="3499"/>
              </a:lnSpc>
            </a:pPr>
            <a:r>
              <a:rPr lang="en-US" sz="2499">
                <a:solidFill>
                  <a:srgbClr val="404041"/>
                </a:solidFill>
                <a:latin typeface="HK Grotesk Medium"/>
              </a:rPr>
              <a:t>&amp;</a:t>
            </a:r>
            <a:r>
              <a:rPr lang="en-US" sz="2499">
                <a:solidFill>
                  <a:srgbClr val="404041"/>
                </a:solidFill>
                <a:latin typeface="HK Grotesk Medium"/>
              </a:rPr>
              <a:t> </a:t>
            </a:r>
          </a:p>
          <a:p>
            <a:pPr algn="ctr">
              <a:lnSpc>
                <a:spcPts val="3499"/>
              </a:lnSpc>
            </a:pPr>
            <a:r>
              <a:rPr lang="en-US" sz="2499">
                <a:solidFill>
                  <a:srgbClr val="404041"/>
                </a:solidFill>
                <a:latin typeface="HK Grotesk Medium Bold"/>
              </a:rPr>
              <a:t>Mary, 23, Product Manager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4780117" y="3512283"/>
            <a:ext cx="14899920" cy="15725509"/>
          </a:xfrm>
          <a:prstGeom prst="rect">
            <a:avLst/>
          </a:prstGeom>
        </p:spPr>
      </p:pic>
      <p:pic>
        <p:nvPicPr>
          <p:cNvPr name="Picture 3" id="3"/>
          <p:cNvPicPr>
            <a:picLocks noChangeAspect="true"/>
          </p:cNvPicPr>
          <p:nvPr/>
        </p:nvPicPr>
        <p:blipFill>
          <a:blip r:embed="rId3">
            <a:alphaModFix amt="48000"/>
          </a:blip>
          <a:srcRect l="0" t="0" r="0" b="0"/>
          <a:stretch>
            <a:fillRect/>
          </a:stretch>
        </p:blipFill>
        <p:spPr>
          <a:xfrm flipH="false" flipV="false" rot="0">
            <a:off x="-8999934" y="-4703819"/>
            <a:ext cx="14794298" cy="1396211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199866" y="1028700"/>
            <a:ext cx="6521676" cy="816375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089488" y="1028700"/>
            <a:ext cx="6324834" cy="8153390"/>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04384" y="3783737"/>
            <a:ext cx="811774" cy="86192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440253" y="3830442"/>
            <a:ext cx="991967" cy="81521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072426" y="3439641"/>
            <a:ext cx="344468" cy="139885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923755" y="3783737"/>
            <a:ext cx="1336128" cy="1013181"/>
          </a:xfrm>
          <a:prstGeom prst="rect">
            <a:avLst/>
          </a:prstGeom>
        </p:spPr>
      </p:pic>
      <p:sp>
        <p:nvSpPr>
          <p:cNvPr name="TextBox 6" id="6"/>
          <p:cNvSpPr txBox="true"/>
          <p:nvPr/>
        </p:nvSpPr>
        <p:spPr>
          <a:xfrm rot="0">
            <a:off x="9353445" y="4578984"/>
            <a:ext cx="9525" cy="580390"/>
          </a:xfrm>
          <a:prstGeom prst="rect">
            <a:avLst/>
          </a:prstGeom>
        </p:spPr>
        <p:txBody>
          <a:bodyPr anchor="t" rtlCol="false" tIns="0" lIns="0" bIns="0" rIns="0">
            <a:spAutoFit/>
          </a:bodyPr>
          <a:lstStyle/>
          <a:p>
            <a:pPr algn="ctr">
              <a:lnSpc>
                <a:spcPts val="4759"/>
              </a:lnSpc>
            </a:pPr>
          </a:p>
        </p:txBody>
      </p:sp>
      <p:sp>
        <p:nvSpPr>
          <p:cNvPr name="TextBox 7" id="7"/>
          <p:cNvSpPr txBox="true"/>
          <p:nvPr/>
        </p:nvSpPr>
        <p:spPr>
          <a:xfrm rot="0">
            <a:off x="1028700" y="1104900"/>
            <a:ext cx="13728185" cy="1295400"/>
          </a:xfrm>
          <a:prstGeom prst="rect">
            <a:avLst/>
          </a:prstGeom>
        </p:spPr>
        <p:txBody>
          <a:bodyPr anchor="t" rtlCol="false" tIns="0" lIns="0" bIns="0" rIns="0">
            <a:spAutoFit/>
          </a:bodyPr>
          <a:lstStyle/>
          <a:p>
            <a:pPr>
              <a:lnSpc>
                <a:spcPts val="9900"/>
              </a:lnSpc>
            </a:pPr>
            <a:r>
              <a:rPr lang="en-US" sz="9000">
                <a:solidFill>
                  <a:srgbClr val="404041"/>
                </a:solidFill>
                <a:latin typeface="HK Grotesk Medium Bold"/>
              </a:rPr>
              <a:t>Results</a:t>
            </a:r>
          </a:p>
        </p:txBody>
      </p:sp>
      <p:grpSp>
        <p:nvGrpSpPr>
          <p:cNvPr name="Group 8" id="8"/>
          <p:cNvGrpSpPr/>
          <p:nvPr/>
        </p:nvGrpSpPr>
        <p:grpSpPr>
          <a:xfrm rot="0">
            <a:off x="814492" y="5243787"/>
            <a:ext cx="3191558" cy="2460074"/>
            <a:chOff x="0" y="0"/>
            <a:chExt cx="4255410" cy="3280099"/>
          </a:xfrm>
        </p:grpSpPr>
        <p:sp>
          <p:nvSpPr>
            <p:cNvPr name="TextBox 9" id="9"/>
            <p:cNvSpPr txBox="true"/>
            <p:nvPr/>
          </p:nvSpPr>
          <p:spPr>
            <a:xfrm rot="0">
              <a:off x="0" y="-66675"/>
              <a:ext cx="4255410"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What worked</a:t>
              </a:r>
            </a:p>
          </p:txBody>
        </p:sp>
        <p:sp>
          <p:nvSpPr>
            <p:cNvPr name="TextBox 10" id="10"/>
            <p:cNvSpPr txBox="true"/>
            <p:nvPr/>
          </p:nvSpPr>
          <p:spPr>
            <a:xfrm rot="0">
              <a:off x="0" y="980340"/>
              <a:ext cx="4255410" cy="22997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eating cultural foods led to an increased connection to that culture</a:t>
              </a:r>
            </a:p>
          </p:txBody>
        </p:sp>
      </p:grpSp>
      <p:grpSp>
        <p:nvGrpSpPr>
          <p:cNvPr name="Group 11" id="11"/>
          <p:cNvGrpSpPr/>
          <p:nvPr/>
        </p:nvGrpSpPr>
        <p:grpSpPr>
          <a:xfrm rot="0">
            <a:off x="5054547" y="5243787"/>
            <a:ext cx="3763378" cy="2898224"/>
            <a:chOff x="0" y="0"/>
            <a:chExt cx="5017838" cy="3864299"/>
          </a:xfrm>
        </p:grpSpPr>
        <p:sp>
          <p:nvSpPr>
            <p:cNvPr name="TextBox 12" id="12"/>
            <p:cNvSpPr txBox="true"/>
            <p:nvPr/>
          </p:nvSpPr>
          <p:spPr>
            <a:xfrm rot="0">
              <a:off x="0" y="-66675"/>
              <a:ext cx="5017838"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What didn't work</a:t>
              </a:r>
            </a:p>
          </p:txBody>
        </p:sp>
        <p:sp>
          <p:nvSpPr>
            <p:cNvPr name="TextBox 13" id="13"/>
            <p:cNvSpPr txBox="true"/>
            <p:nvPr/>
          </p:nvSpPr>
          <p:spPr>
            <a:xfrm rot="0">
              <a:off x="0" y="980340"/>
              <a:ext cx="5017838" cy="28839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participants did not inquire about the culture, but instead about details specific to the dish  (i.e. taste, price)</a:t>
              </a:r>
            </a:p>
          </p:txBody>
        </p:sp>
      </p:grpSp>
      <p:grpSp>
        <p:nvGrpSpPr>
          <p:cNvPr name="Group 14" id="14"/>
          <p:cNvGrpSpPr/>
          <p:nvPr/>
        </p:nvGrpSpPr>
        <p:grpSpPr>
          <a:xfrm rot="0">
            <a:off x="9362970" y="5243787"/>
            <a:ext cx="3763378" cy="3774524"/>
            <a:chOff x="0" y="0"/>
            <a:chExt cx="5017838" cy="5032699"/>
          </a:xfrm>
        </p:grpSpPr>
        <p:sp>
          <p:nvSpPr>
            <p:cNvPr name="TextBox 15" id="15"/>
            <p:cNvSpPr txBox="true"/>
            <p:nvPr/>
          </p:nvSpPr>
          <p:spPr>
            <a:xfrm rot="0">
              <a:off x="0" y="-66675"/>
              <a:ext cx="5017838"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Surprises</a:t>
              </a:r>
            </a:p>
          </p:txBody>
        </p:sp>
        <p:sp>
          <p:nvSpPr>
            <p:cNvPr name="TextBox 16" id="16"/>
            <p:cNvSpPr txBox="true"/>
            <p:nvPr/>
          </p:nvSpPr>
          <p:spPr>
            <a:xfrm rot="0">
              <a:off x="0" y="980340"/>
              <a:ext cx="5017838" cy="40523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when asked what the foods reminded participants of, responses differed based on the food. Ramen led to personal stories, and chickpeas led to culture-specific stories. </a:t>
              </a:r>
            </a:p>
          </p:txBody>
        </p:sp>
      </p:grpSp>
      <p:grpSp>
        <p:nvGrpSpPr>
          <p:cNvPr name="Group 17" id="17"/>
          <p:cNvGrpSpPr/>
          <p:nvPr/>
        </p:nvGrpSpPr>
        <p:grpSpPr>
          <a:xfrm rot="0">
            <a:off x="13710130" y="5243787"/>
            <a:ext cx="3763378" cy="3774524"/>
            <a:chOff x="0" y="0"/>
            <a:chExt cx="5017838" cy="5032699"/>
          </a:xfrm>
        </p:grpSpPr>
        <p:sp>
          <p:nvSpPr>
            <p:cNvPr name="TextBox 18" id="18"/>
            <p:cNvSpPr txBox="true"/>
            <p:nvPr/>
          </p:nvSpPr>
          <p:spPr>
            <a:xfrm rot="0">
              <a:off x="0" y="-66675"/>
              <a:ext cx="5017838" cy="773642"/>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Learnings</a:t>
              </a:r>
            </a:p>
          </p:txBody>
        </p:sp>
        <p:sp>
          <p:nvSpPr>
            <p:cNvPr name="TextBox 19" id="19"/>
            <p:cNvSpPr txBox="true"/>
            <p:nvPr/>
          </p:nvSpPr>
          <p:spPr>
            <a:xfrm rot="0">
              <a:off x="0" y="980340"/>
              <a:ext cx="5017838" cy="4052358"/>
            </a:xfrm>
            <a:prstGeom prst="rect">
              <a:avLst/>
            </a:prstGeom>
          </p:spPr>
          <p:txBody>
            <a:bodyPr anchor="t" rtlCol="false" tIns="0" lIns="0" bIns="0" rIns="0">
              <a:spAutoFit/>
            </a:bodyPr>
            <a:lstStyle/>
            <a:p>
              <a:pPr algn="ctr">
                <a:lnSpc>
                  <a:spcPts val="3499"/>
                </a:lnSpc>
              </a:pPr>
              <a:r>
                <a:rPr lang="en-US" sz="2499">
                  <a:solidFill>
                    <a:srgbClr val="404041"/>
                  </a:solidFill>
                  <a:latin typeface="HK Grotesk Medium"/>
                </a:rPr>
                <a:t>the experience of cooking the food is different than that of tasting it. </a:t>
              </a:r>
            </a:p>
            <a:p>
              <a:pPr algn="ctr">
                <a:lnSpc>
                  <a:spcPts val="3499"/>
                </a:lnSpc>
              </a:pPr>
            </a:p>
            <a:p>
              <a:pPr algn="ctr">
                <a:lnSpc>
                  <a:spcPts val="3499"/>
                </a:lnSpc>
              </a:pPr>
              <a:r>
                <a:rPr lang="en-US" sz="2499">
                  <a:solidFill>
                    <a:srgbClr val="404041"/>
                  </a:solidFill>
                  <a:latin typeface="HK Grotesk Medium"/>
                </a:rPr>
                <a:t>better design may have included participants cooking the food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3680559" y="4899521"/>
            <a:ext cx="10926881" cy="1730899"/>
          </a:xfrm>
          <a:prstGeom prst="rect">
            <a:avLst/>
          </a:prstGeom>
        </p:spPr>
        <p:txBody>
          <a:bodyPr anchor="t" rtlCol="false" tIns="0" lIns="0" bIns="0" rIns="0">
            <a:spAutoFit/>
          </a:bodyPr>
          <a:lstStyle/>
          <a:p>
            <a:pPr algn="ctr">
              <a:lnSpc>
                <a:spcPts val="6971"/>
              </a:lnSpc>
            </a:pPr>
            <a:r>
              <a:rPr lang="en-US" sz="4979">
                <a:solidFill>
                  <a:srgbClr val="404041"/>
                </a:solidFill>
                <a:latin typeface="HK Grotesk Medium Bold"/>
              </a:rPr>
              <a:t>Fostering conversation and empathy for identities different from one's own</a:t>
            </a:r>
          </a:p>
        </p:txBody>
      </p:sp>
      <p:pic>
        <p:nvPicPr>
          <p:cNvPr name="Picture 3" id="3"/>
          <p:cNvPicPr>
            <a:picLocks noChangeAspect="true"/>
          </p:cNvPicPr>
          <p:nvPr/>
        </p:nvPicPr>
        <p:blipFill>
          <a:blip r:embed="rId2">
            <a:alphaModFix amt="77000"/>
          </a:blip>
          <a:srcRect l="0" t="0" r="0" b="0"/>
          <a:stretch>
            <a:fillRect/>
          </a:stretch>
        </p:blipFill>
        <p:spPr>
          <a:xfrm flipH="false" flipV="false" rot="0">
            <a:off x="10522963" y="3858253"/>
            <a:ext cx="10845339" cy="11446268"/>
          </a:xfrm>
          <a:prstGeom prst="rect">
            <a:avLst/>
          </a:prstGeom>
        </p:spPr>
      </p:pic>
      <p:pic>
        <p:nvPicPr>
          <p:cNvPr name="Picture 4" id="4"/>
          <p:cNvPicPr>
            <a:picLocks noChangeAspect="true"/>
          </p:cNvPicPr>
          <p:nvPr/>
        </p:nvPicPr>
        <p:blipFill>
          <a:blip r:embed="rId3">
            <a:alphaModFix amt="48000"/>
          </a:blip>
          <a:srcRect l="0" t="0" r="0" b="0"/>
          <a:stretch>
            <a:fillRect/>
          </a:stretch>
        </p:blipFill>
        <p:spPr>
          <a:xfrm flipH="false" flipV="false" rot="0">
            <a:off x="-5278072" y="1028700"/>
            <a:ext cx="10148150" cy="9577316"/>
          </a:xfrm>
          <a:prstGeom prst="rect">
            <a:avLst/>
          </a:prstGeom>
        </p:spPr>
      </p:pic>
      <p:sp>
        <p:nvSpPr>
          <p:cNvPr name="TextBox 5" id="5"/>
          <p:cNvSpPr txBox="true"/>
          <p:nvPr/>
        </p:nvSpPr>
        <p:spPr>
          <a:xfrm rot="0">
            <a:off x="1028700" y="1748054"/>
            <a:ext cx="9182211" cy="1358900"/>
          </a:xfrm>
          <a:prstGeom prst="rect">
            <a:avLst/>
          </a:prstGeom>
        </p:spPr>
        <p:txBody>
          <a:bodyPr anchor="t" rtlCol="false" tIns="0" lIns="0" bIns="0" rIns="0">
            <a:spAutoFit/>
          </a:bodyPr>
          <a:lstStyle/>
          <a:p>
            <a:pPr>
              <a:lnSpc>
                <a:spcPts val="10450"/>
              </a:lnSpc>
            </a:pPr>
            <a:r>
              <a:rPr lang="en-US" sz="9500">
                <a:solidFill>
                  <a:srgbClr val="404041"/>
                </a:solidFill>
                <a:latin typeface="HK Grotesk Medium Bold"/>
              </a:rPr>
              <a:t>Problem Domain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135765" y="4487488"/>
            <a:ext cx="1375647" cy="1312023"/>
          </a:xfrm>
          <a:prstGeom prst="rect">
            <a:avLst/>
          </a:prstGeom>
        </p:spPr>
      </p:pic>
      <p:sp>
        <p:nvSpPr>
          <p:cNvPr name="TextBox 3" id="3"/>
          <p:cNvSpPr txBox="true"/>
          <p:nvPr/>
        </p:nvSpPr>
        <p:spPr>
          <a:xfrm rot="0">
            <a:off x="9139237" y="4552208"/>
            <a:ext cx="9525" cy="580390"/>
          </a:xfrm>
          <a:prstGeom prst="rect">
            <a:avLst/>
          </a:prstGeom>
        </p:spPr>
        <p:txBody>
          <a:bodyPr anchor="t" rtlCol="false" tIns="0" lIns="0" bIns="0" rIns="0">
            <a:spAutoFit/>
          </a:bodyPr>
          <a:lstStyle/>
          <a:p>
            <a:pPr algn="ctr">
              <a:lnSpc>
                <a:spcPts val="4759"/>
              </a:lnSpc>
            </a:pPr>
          </a:p>
        </p:txBody>
      </p:sp>
      <p:sp>
        <p:nvSpPr>
          <p:cNvPr name="TextBox 4" id="4"/>
          <p:cNvSpPr txBox="true"/>
          <p:nvPr/>
        </p:nvSpPr>
        <p:spPr>
          <a:xfrm rot="0">
            <a:off x="1028700" y="1104900"/>
            <a:ext cx="13728185" cy="1295400"/>
          </a:xfrm>
          <a:prstGeom prst="rect">
            <a:avLst/>
          </a:prstGeom>
        </p:spPr>
        <p:txBody>
          <a:bodyPr anchor="t" rtlCol="false" tIns="0" lIns="0" bIns="0" rIns="0">
            <a:spAutoFit/>
          </a:bodyPr>
          <a:lstStyle/>
          <a:p>
            <a:pPr>
              <a:lnSpc>
                <a:spcPts val="9900"/>
              </a:lnSpc>
            </a:pPr>
            <a:r>
              <a:rPr lang="en-US" sz="9000">
                <a:solidFill>
                  <a:srgbClr val="404041"/>
                </a:solidFill>
                <a:latin typeface="HK Grotesk Medium Bold"/>
              </a:rPr>
              <a:t>Results</a:t>
            </a:r>
          </a:p>
        </p:txBody>
      </p:sp>
      <p:sp>
        <p:nvSpPr>
          <p:cNvPr name="TextBox 5" id="5"/>
          <p:cNvSpPr txBox="true"/>
          <p:nvPr/>
        </p:nvSpPr>
        <p:spPr>
          <a:xfrm rot="0">
            <a:off x="1684712" y="2993339"/>
            <a:ext cx="6277753" cy="639348"/>
          </a:xfrm>
          <a:prstGeom prst="rect">
            <a:avLst/>
          </a:prstGeom>
        </p:spPr>
        <p:txBody>
          <a:bodyPr anchor="t" rtlCol="false" tIns="0" lIns="0" bIns="0" rIns="0">
            <a:spAutoFit/>
          </a:bodyPr>
          <a:lstStyle/>
          <a:p>
            <a:pPr algn="ctr">
              <a:lnSpc>
                <a:spcPts val="5116"/>
              </a:lnSpc>
            </a:pPr>
            <a:r>
              <a:rPr lang="en-US" sz="3654">
                <a:solidFill>
                  <a:srgbClr val="404041"/>
                </a:solidFill>
                <a:latin typeface="HK Grotesk Medium Bold"/>
              </a:rPr>
              <a:t>Were the assumptions valid?</a:t>
            </a:r>
          </a:p>
        </p:txBody>
      </p:sp>
      <p:sp>
        <p:nvSpPr>
          <p:cNvPr name="TextBox 6" id="6"/>
          <p:cNvSpPr txBox="true"/>
          <p:nvPr/>
        </p:nvSpPr>
        <p:spPr>
          <a:xfrm rot="0">
            <a:off x="1912308" y="6573079"/>
            <a:ext cx="5822562" cy="1590675"/>
          </a:xfrm>
          <a:prstGeom prst="rect">
            <a:avLst/>
          </a:prstGeom>
        </p:spPr>
        <p:txBody>
          <a:bodyPr anchor="t" rtlCol="false" tIns="0" lIns="0" bIns="0" rIns="0">
            <a:spAutoFit/>
          </a:bodyPr>
          <a:lstStyle/>
          <a:p>
            <a:pPr algn="ctr">
              <a:lnSpc>
                <a:spcPts val="4200"/>
              </a:lnSpc>
            </a:pPr>
            <a:r>
              <a:rPr lang="en-US" sz="3000">
                <a:solidFill>
                  <a:srgbClr val="404041"/>
                </a:solidFill>
                <a:latin typeface="HK Grotesk Medium"/>
              </a:rPr>
              <a:t>Tasting cuisine from a culture did not increase desire to learn about the culture.</a:t>
            </a:r>
          </a:p>
        </p:txBody>
      </p:sp>
      <p:sp>
        <p:nvSpPr>
          <p:cNvPr name="TextBox 7" id="7"/>
          <p:cNvSpPr txBox="true"/>
          <p:nvPr/>
        </p:nvSpPr>
        <p:spPr>
          <a:xfrm rot="0">
            <a:off x="10611193" y="3035787"/>
            <a:ext cx="4887970" cy="596900"/>
          </a:xfrm>
          <a:prstGeom prst="rect">
            <a:avLst/>
          </a:prstGeom>
        </p:spPr>
        <p:txBody>
          <a:bodyPr anchor="t" rtlCol="false" tIns="0" lIns="0" bIns="0" rIns="0">
            <a:spAutoFit/>
          </a:bodyPr>
          <a:lstStyle/>
          <a:p>
            <a:pPr algn="ctr">
              <a:lnSpc>
                <a:spcPts val="4899"/>
              </a:lnSpc>
            </a:pPr>
            <a:r>
              <a:rPr lang="en-US" sz="3499">
                <a:solidFill>
                  <a:srgbClr val="404041"/>
                </a:solidFill>
                <a:latin typeface="HK Grotesk Medium Bold"/>
              </a:rPr>
              <a:t>New assumptions? </a:t>
            </a:r>
          </a:p>
        </p:txBody>
      </p:sp>
      <p:sp>
        <p:nvSpPr>
          <p:cNvPr name="TextBox 8" id="8"/>
          <p:cNvSpPr txBox="true"/>
          <p:nvPr/>
        </p:nvSpPr>
        <p:spPr>
          <a:xfrm rot="0">
            <a:off x="10343433" y="6573079"/>
            <a:ext cx="5423490" cy="2124075"/>
          </a:xfrm>
          <a:prstGeom prst="rect">
            <a:avLst/>
          </a:prstGeom>
        </p:spPr>
        <p:txBody>
          <a:bodyPr anchor="t" rtlCol="false" tIns="0" lIns="0" bIns="0" rIns="0">
            <a:spAutoFit/>
          </a:bodyPr>
          <a:lstStyle/>
          <a:p>
            <a:pPr algn="ctr">
              <a:lnSpc>
                <a:spcPts val="4200"/>
              </a:lnSpc>
            </a:pPr>
            <a:r>
              <a:rPr lang="en-US" sz="3000">
                <a:solidFill>
                  <a:srgbClr val="404041"/>
                </a:solidFill>
                <a:latin typeface="HK Grotesk Medium"/>
              </a:rPr>
              <a:t>The experience of cooking food makes people want to learn more about the culture behind the foods.</a:t>
            </a:r>
          </a:p>
        </p:txBody>
      </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188782" y="4277104"/>
            <a:ext cx="1732791" cy="1732791"/>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148596">
            <a:off x="12744808" y="3436282"/>
            <a:ext cx="4395364" cy="2133750"/>
          </a:xfrm>
          <a:prstGeom prst="rect">
            <a:avLst/>
          </a:prstGeom>
        </p:spPr>
      </p:pic>
      <p:grpSp>
        <p:nvGrpSpPr>
          <p:cNvPr name="Group 3" id="3"/>
          <p:cNvGrpSpPr/>
          <p:nvPr/>
        </p:nvGrpSpPr>
        <p:grpSpPr>
          <a:xfrm rot="0">
            <a:off x="1732622" y="2660757"/>
            <a:ext cx="10511618" cy="7009849"/>
            <a:chOff x="0" y="0"/>
            <a:chExt cx="14015490" cy="9346465"/>
          </a:xfrm>
        </p:grpSpPr>
        <p:sp>
          <p:nvSpPr>
            <p:cNvPr name="TextBox 4" id="4"/>
            <p:cNvSpPr txBox="true"/>
            <p:nvPr/>
          </p:nvSpPr>
          <p:spPr>
            <a:xfrm rot="0">
              <a:off x="0" y="-76200"/>
              <a:ext cx="14015490" cy="880534"/>
            </a:xfrm>
            <a:prstGeom prst="rect">
              <a:avLst/>
            </a:prstGeom>
          </p:spPr>
          <p:txBody>
            <a:bodyPr anchor="t" rtlCol="false" tIns="0" lIns="0" bIns="0" rIns="0">
              <a:spAutoFit/>
            </a:bodyPr>
            <a:lstStyle/>
            <a:p>
              <a:pPr>
                <a:lnSpc>
                  <a:spcPts val="5599"/>
                </a:lnSpc>
              </a:pPr>
              <a:r>
                <a:rPr lang="en-US" sz="3999">
                  <a:solidFill>
                    <a:srgbClr val="404041"/>
                  </a:solidFill>
                  <a:latin typeface="HK Grotesk Medium Bold"/>
                </a:rPr>
                <a:t>Key Takeaways</a:t>
              </a:r>
            </a:p>
          </p:txBody>
        </p:sp>
        <p:sp>
          <p:nvSpPr>
            <p:cNvPr name="TextBox 5" id="5"/>
            <p:cNvSpPr txBox="true"/>
            <p:nvPr/>
          </p:nvSpPr>
          <p:spPr>
            <a:xfrm rot="0">
              <a:off x="0" y="1204707"/>
              <a:ext cx="14015490" cy="8141758"/>
            </a:xfrm>
            <a:prstGeom prst="rect">
              <a:avLst/>
            </a:prstGeom>
          </p:spPr>
          <p:txBody>
            <a:bodyPr anchor="t" rtlCol="false" tIns="0" lIns="0" bIns="0" rIns="0">
              <a:spAutoFit/>
            </a:bodyPr>
            <a:lstStyle/>
            <a:p>
              <a:pPr>
                <a:lnSpc>
                  <a:spcPts val="3499"/>
                </a:lnSpc>
              </a:pPr>
              <a:r>
                <a:rPr lang="en-US" sz="2499">
                  <a:solidFill>
                    <a:srgbClr val="404041"/>
                  </a:solidFill>
                  <a:latin typeface="HK Grotesk Medium"/>
                </a:rPr>
                <a:t>People feel more comfortable asking questions about the experiences of people with different identities anonymously.</a:t>
              </a:r>
            </a:p>
            <a:p>
              <a:pPr>
                <a:lnSpc>
                  <a:spcPts val="3499"/>
                </a:lnSpc>
              </a:pPr>
            </a:p>
            <a:p>
              <a:pPr>
                <a:lnSpc>
                  <a:spcPts val="3499"/>
                </a:lnSpc>
              </a:pPr>
              <a:r>
                <a:rPr lang="en-US" sz="2499">
                  <a:solidFill>
                    <a:srgbClr val="404041"/>
                  </a:solidFill>
                  <a:latin typeface="HK Grotesk Medium"/>
                </a:rPr>
                <a:t>Safety is key! Prevent trolls. </a:t>
              </a:r>
            </a:p>
            <a:p>
              <a:pPr>
                <a:lnSpc>
                  <a:spcPts val="3499"/>
                </a:lnSpc>
              </a:pPr>
            </a:p>
            <a:p>
              <a:pPr>
                <a:lnSpc>
                  <a:spcPts val="3499"/>
                </a:lnSpc>
              </a:pPr>
              <a:r>
                <a:rPr lang="en-US" sz="2499">
                  <a:solidFill>
                    <a:srgbClr val="404041"/>
                  </a:solidFill>
                  <a:latin typeface="HK Grotesk Medium"/>
                </a:rPr>
                <a:t>POC users appreciate speaking with other POC users. </a:t>
              </a:r>
            </a:p>
            <a:p>
              <a:pPr>
                <a:lnSpc>
                  <a:spcPts val="3499"/>
                </a:lnSpc>
              </a:pPr>
            </a:p>
            <a:p>
              <a:pPr>
                <a:lnSpc>
                  <a:spcPts val="3499"/>
                </a:lnSpc>
              </a:pPr>
              <a:r>
                <a:rPr lang="en-US" sz="2499">
                  <a:solidFill>
                    <a:srgbClr val="404041"/>
                  </a:solidFill>
                  <a:latin typeface="HK Grotesk Medium"/>
                </a:rPr>
                <a:t>Guiding questions are helpful when navigating difficult conversations about polarizing topics.</a:t>
              </a:r>
            </a:p>
            <a:p>
              <a:pPr>
                <a:lnSpc>
                  <a:spcPts val="3499"/>
                </a:lnSpc>
              </a:pPr>
            </a:p>
            <a:p>
              <a:pPr>
                <a:lnSpc>
                  <a:spcPts val="3499"/>
                </a:lnSpc>
              </a:pPr>
              <a:r>
                <a:rPr lang="en-US" sz="2499">
                  <a:solidFill>
                    <a:srgbClr val="404041"/>
                  </a:solidFill>
                  <a:latin typeface="HK Grotesk Medium"/>
                </a:rPr>
                <a:t>Productive and informative conversations &gt; Changing their beliefs </a:t>
              </a:r>
            </a:p>
            <a:p>
              <a:pPr>
                <a:lnSpc>
                  <a:spcPts val="3499"/>
                </a:lnSpc>
              </a:pPr>
            </a:p>
            <a:p>
              <a:pPr>
                <a:lnSpc>
                  <a:spcPts val="3499"/>
                </a:lnSpc>
              </a:pPr>
              <a:r>
                <a:rPr lang="en-US" sz="2499">
                  <a:solidFill>
                    <a:srgbClr val="404041"/>
                  </a:solidFill>
                  <a:latin typeface="HK Grotesk Medium"/>
                </a:rPr>
                <a:t>Inauthentic conversations are not helpful. </a:t>
              </a:r>
            </a:p>
            <a:p>
              <a:pPr>
                <a:lnSpc>
                  <a:spcPts val="3499"/>
                </a:lnSpc>
              </a:pPr>
              <a:r>
                <a:rPr lang="en-US" sz="2499">
                  <a:solidFill>
                    <a:srgbClr val="404041"/>
                  </a:solidFill>
                  <a:latin typeface="HK Grotesk Medium"/>
                </a:rPr>
                <a:t> </a:t>
              </a:r>
            </a:p>
          </p:txBody>
        </p:sp>
      </p:grpSp>
      <p:sp>
        <p:nvSpPr>
          <p:cNvPr name="TextBox 6" id="6"/>
          <p:cNvSpPr txBox="true"/>
          <p:nvPr/>
        </p:nvSpPr>
        <p:spPr>
          <a:xfrm rot="0">
            <a:off x="1732622" y="1114425"/>
            <a:ext cx="5514081" cy="1358900"/>
          </a:xfrm>
          <a:prstGeom prst="rect">
            <a:avLst/>
          </a:prstGeom>
        </p:spPr>
        <p:txBody>
          <a:bodyPr anchor="t" rtlCol="false" tIns="0" lIns="0" bIns="0" rIns="0">
            <a:spAutoFit/>
          </a:bodyPr>
          <a:lstStyle/>
          <a:p>
            <a:pPr>
              <a:lnSpc>
                <a:spcPts val="10450"/>
              </a:lnSpc>
            </a:pPr>
            <a:r>
              <a:rPr lang="en-US" sz="9500">
                <a:solidFill>
                  <a:srgbClr val="404041"/>
                </a:solidFill>
                <a:latin typeface="HK Grotesk Medium Bold"/>
              </a:rPr>
              <a:t>Summary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278231" y="3425148"/>
            <a:ext cx="3981069" cy="4114800"/>
          </a:xfrm>
          <a:prstGeom prst="rect">
            <a:avLst/>
          </a:prstGeom>
        </p:spPr>
      </p:pic>
      <p:grpSp>
        <p:nvGrpSpPr>
          <p:cNvPr name="Group 3" id="3"/>
          <p:cNvGrpSpPr/>
          <p:nvPr/>
        </p:nvGrpSpPr>
        <p:grpSpPr>
          <a:xfrm rot="0">
            <a:off x="1732622" y="3306678"/>
            <a:ext cx="8958610" cy="4351740"/>
            <a:chOff x="0" y="0"/>
            <a:chExt cx="11944814" cy="5802320"/>
          </a:xfrm>
        </p:grpSpPr>
        <p:sp>
          <p:nvSpPr>
            <p:cNvPr name="TextBox 4" id="4"/>
            <p:cNvSpPr txBox="true"/>
            <p:nvPr/>
          </p:nvSpPr>
          <p:spPr>
            <a:xfrm rot="0">
              <a:off x="0" y="-85725"/>
              <a:ext cx="11944814" cy="912073"/>
            </a:xfrm>
            <a:prstGeom prst="rect">
              <a:avLst/>
            </a:prstGeom>
          </p:spPr>
          <p:txBody>
            <a:bodyPr anchor="t" rtlCol="false" tIns="0" lIns="0" bIns="0" rIns="0">
              <a:spAutoFit/>
            </a:bodyPr>
            <a:lstStyle/>
            <a:p>
              <a:pPr>
                <a:lnSpc>
                  <a:spcPts val="5739"/>
                </a:lnSpc>
              </a:pPr>
              <a:r>
                <a:rPr lang="en-US" sz="4099">
                  <a:solidFill>
                    <a:srgbClr val="404041"/>
                  </a:solidFill>
                  <a:latin typeface="HK Grotesk Medium Bold"/>
                </a:rPr>
                <a:t>Next Steps</a:t>
              </a:r>
            </a:p>
          </p:txBody>
        </p:sp>
        <p:sp>
          <p:nvSpPr>
            <p:cNvPr name="TextBox 5" id="5"/>
            <p:cNvSpPr txBox="true"/>
            <p:nvPr/>
          </p:nvSpPr>
          <p:spPr>
            <a:xfrm rot="0">
              <a:off x="0" y="1217196"/>
              <a:ext cx="11944814" cy="4585124"/>
            </a:xfrm>
            <a:prstGeom prst="rect">
              <a:avLst/>
            </a:prstGeom>
          </p:spPr>
          <p:txBody>
            <a:bodyPr anchor="t" rtlCol="false" tIns="0" lIns="0" bIns="0" rIns="0">
              <a:spAutoFit/>
            </a:bodyPr>
            <a:lstStyle/>
            <a:p>
              <a:pPr>
                <a:lnSpc>
                  <a:spcPts val="3919"/>
                </a:lnSpc>
              </a:pPr>
              <a:r>
                <a:rPr lang="en-US" sz="2799">
                  <a:solidFill>
                    <a:srgbClr val="404041"/>
                  </a:solidFill>
                  <a:latin typeface="HK Grotesk Medium"/>
                </a:rPr>
                <a:t>Identify how we can help users feel safe while asking controversial questions anonymously</a:t>
              </a:r>
            </a:p>
            <a:p>
              <a:pPr>
                <a:lnSpc>
                  <a:spcPts val="3919"/>
                </a:lnSpc>
              </a:pPr>
            </a:p>
            <a:p>
              <a:pPr>
                <a:lnSpc>
                  <a:spcPts val="3919"/>
                </a:lnSpc>
              </a:pPr>
              <a:r>
                <a:rPr lang="en-US" sz="2799">
                  <a:solidFill>
                    <a:srgbClr val="404041"/>
                  </a:solidFill>
                  <a:latin typeface="HK Grotesk Medium"/>
                </a:rPr>
                <a:t>Identify how we can guide conversations to be productive while maintaining authenticity</a:t>
              </a:r>
            </a:p>
            <a:p>
              <a:pPr>
                <a:lnSpc>
                  <a:spcPts val="3919"/>
                </a:lnSpc>
              </a:pPr>
            </a:p>
            <a:p>
              <a:pPr>
                <a:lnSpc>
                  <a:spcPts val="3919"/>
                </a:lnSpc>
              </a:pPr>
              <a:r>
                <a:rPr lang="en-US" sz="2799">
                  <a:solidFill>
                    <a:srgbClr val="404041"/>
                  </a:solidFill>
                  <a:latin typeface="HK Grotesk Medium"/>
                </a:rPr>
                <a:t> </a:t>
              </a:r>
            </a:p>
          </p:txBody>
        </p:sp>
      </p:grpSp>
      <p:sp>
        <p:nvSpPr>
          <p:cNvPr name="TextBox 6" id="6"/>
          <p:cNvSpPr txBox="true"/>
          <p:nvPr/>
        </p:nvSpPr>
        <p:spPr>
          <a:xfrm rot="0">
            <a:off x="1732622" y="1114425"/>
            <a:ext cx="5514081" cy="1358900"/>
          </a:xfrm>
          <a:prstGeom prst="rect">
            <a:avLst/>
          </a:prstGeom>
        </p:spPr>
        <p:txBody>
          <a:bodyPr anchor="t" rtlCol="false" tIns="0" lIns="0" bIns="0" rIns="0">
            <a:spAutoFit/>
          </a:bodyPr>
          <a:lstStyle/>
          <a:p>
            <a:pPr>
              <a:lnSpc>
                <a:spcPts val="10450"/>
              </a:lnSpc>
            </a:pPr>
            <a:r>
              <a:rPr lang="en-US" sz="9500">
                <a:solidFill>
                  <a:srgbClr val="404041"/>
                </a:solidFill>
                <a:latin typeface="HK Grotesk Medium Bold"/>
              </a:rPr>
              <a:t>Summary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3999"/>
          </a:blip>
          <a:srcRect l="0" t="0" r="0" b="0"/>
          <a:stretch>
            <a:fillRect/>
          </a:stretch>
        </p:blipFill>
        <p:spPr>
          <a:xfrm flipH="false" flipV="false" rot="0">
            <a:off x="4216417" y="-8549601"/>
            <a:ext cx="15391647" cy="14455322"/>
          </a:xfrm>
          <a:prstGeom prst="rect">
            <a:avLst/>
          </a:prstGeom>
        </p:spPr>
      </p:pic>
      <p:pic>
        <p:nvPicPr>
          <p:cNvPr name="Picture 3" id="3"/>
          <p:cNvPicPr>
            <a:picLocks noChangeAspect="true"/>
          </p:cNvPicPr>
          <p:nvPr/>
        </p:nvPicPr>
        <p:blipFill>
          <a:blip r:embed="rId3">
            <a:alphaModFix amt="48000"/>
          </a:blip>
          <a:srcRect l="0" t="0" r="0" b="0"/>
          <a:stretch>
            <a:fillRect/>
          </a:stretch>
        </p:blipFill>
        <p:spPr>
          <a:xfrm flipH="false" flipV="false" rot="0">
            <a:off x="-8999934" y="-4703819"/>
            <a:ext cx="14794298" cy="13962119"/>
          </a:xfrm>
          <a:prstGeom prst="rect">
            <a:avLst/>
          </a:prstGeom>
        </p:spPr>
      </p:pic>
      <p:pic>
        <p:nvPicPr>
          <p:cNvPr name="Picture 4" id="4"/>
          <p:cNvPicPr>
            <a:picLocks noChangeAspect="true"/>
          </p:cNvPicPr>
          <p:nvPr/>
        </p:nvPicPr>
        <p:blipFill>
          <a:blip r:embed="rId4">
            <a:alphaModFix amt="65000"/>
          </a:blip>
          <a:srcRect l="0" t="0" r="0" b="0"/>
          <a:stretch>
            <a:fillRect/>
          </a:stretch>
        </p:blipFill>
        <p:spPr>
          <a:xfrm flipH="false" flipV="false" rot="0">
            <a:off x="10089488" y="3400759"/>
            <a:ext cx="11278814" cy="11903762"/>
          </a:xfrm>
          <a:prstGeom prst="rect">
            <a:avLst/>
          </a:prstGeom>
        </p:spPr>
      </p:pic>
      <p:sp>
        <p:nvSpPr>
          <p:cNvPr name="TextBox 5" id="5"/>
          <p:cNvSpPr txBox="true"/>
          <p:nvPr/>
        </p:nvSpPr>
        <p:spPr>
          <a:xfrm rot="0">
            <a:off x="4312756" y="4306887"/>
            <a:ext cx="9662488" cy="1787525"/>
          </a:xfrm>
          <a:prstGeom prst="rect">
            <a:avLst/>
          </a:prstGeom>
        </p:spPr>
        <p:txBody>
          <a:bodyPr anchor="t" rtlCol="false" tIns="0" lIns="0" bIns="0" rIns="0">
            <a:spAutoFit/>
          </a:bodyPr>
          <a:lstStyle/>
          <a:p>
            <a:pPr algn="ctr">
              <a:lnSpc>
                <a:spcPts val="13750"/>
              </a:lnSpc>
            </a:pPr>
            <a:r>
              <a:rPr lang="en-US" sz="12500">
                <a:solidFill>
                  <a:srgbClr val="404041"/>
                </a:solidFill>
                <a:latin typeface="HK Grotesk Medium Bold"/>
              </a:rPr>
              <a:t>Thank you!</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4985861" cy="8136038"/>
            <a:chOff x="0" y="0"/>
            <a:chExt cx="19981148" cy="10848051"/>
          </a:xfrm>
        </p:grpSpPr>
        <p:sp>
          <p:nvSpPr>
            <p:cNvPr name="TextBox 3" id="3"/>
            <p:cNvSpPr txBox="true"/>
            <p:nvPr/>
          </p:nvSpPr>
          <p:spPr>
            <a:xfrm rot="0">
              <a:off x="0" y="85725"/>
              <a:ext cx="19981148" cy="1840442"/>
            </a:xfrm>
            <a:prstGeom prst="rect">
              <a:avLst/>
            </a:prstGeom>
          </p:spPr>
          <p:txBody>
            <a:bodyPr anchor="t" rtlCol="false" tIns="0" lIns="0" bIns="0" rIns="0">
              <a:spAutoFit/>
            </a:bodyPr>
            <a:lstStyle/>
            <a:p>
              <a:pPr>
                <a:lnSpc>
                  <a:spcPts val="10450"/>
                </a:lnSpc>
              </a:pPr>
              <a:r>
                <a:rPr lang="en-US" sz="9500">
                  <a:solidFill>
                    <a:srgbClr val="404041"/>
                  </a:solidFill>
                  <a:latin typeface="HK Grotesk Medium Bold"/>
                </a:rPr>
                <a:t>Initial POV </a:t>
              </a:r>
            </a:p>
          </p:txBody>
        </p:sp>
        <p:sp>
          <p:nvSpPr>
            <p:cNvPr name="TextBox 4" id="4"/>
            <p:cNvSpPr txBox="true"/>
            <p:nvPr/>
          </p:nvSpPr>
          <p:spPr>
            <a:xfrm rot="0">
              <a:off x="0" y="2361911"/>
              <a:ext cx="19981148" cy="8486140"/>
            </a:xfrm>
            <a:prstGeom prst="rect">
              <a:avLst/>
            </a:prstGeom>
          </p:spPr>
          <p:txBody>
            <a:bodyPr anchor="t" rtlCol="false" tIns="0" lIns="0" bIns="0" rIns="0">
              <a:spAutoFit/>
            </a:bodyPr>
            <a:lstStyle/>
            <a:p>
              <a:pPr>
                <a:lnSpc>
                  <a:spcPts val="4619"/>
                </a:lnSpc>
              </a:pPr>
              <a:r>
                <a:rPr lang="en-US" sz="3299">
                  <a:solidFill>
                    <a:srgbClr val="A96E7F"/>
                  </a:solidFill>
                  <a:latin typeface="HK Grotesk Medium Bold"/>
                </a:rPr>
                <a:t>We met </a:t>
              </a:r>
              <a:r>
                <a:rPr lang="en-US" sz="3299">
                  <a:solidFill>
                    <a:srgbClr val="404041"/>
                  </a:solidFill>
                  <a:latin typeface="HK Grotesk Medium Bold"/>
                </a:rPr>
                <a:t>Trish who is an undergraduate studying Info Science at UT Knoxville.</a:t>
              </a:r>
              <a:r>
                <a:rPr lang="en-US" sz="3299">
                  <a:solidFill>
                    <a:srgbClr val="404041"/>
                  </a:solidFill>
                  <a:latin typeface="HK Grotesk Medium"/>
                </a:rPr>
                <a:t> </a:t>
              </a:r>
            </a:p>
            <a:p>
              <a:pPr>
                <a:lnSpc>
                  <a:spcPts val="4619"/>
                </a:lnSpc>
              </a:pPr>
            </a:p>
            <a:p>
              <a:pPr>
                <a:lnSpc>
                  <a:spcPts val="4619"/>
                </a:lnSpc>
              </a:pPr>
              <a:r>
                <a:rPr lang="en-US" sz="3299">
                  <a:solidFill>
                    <a:srgbClr val="A96E7F"/>
                  </a:solidFill>
                  <a:latin typeface="HK Grotesk Medium"/>
                </a:rPr>
                <a:t>We were surprised to realize</a:t>
              </a:r>
              <a:r>
                <a:rPr lang="en-US" sz="3299">
                  <a:solidFill>
                    <a:srgbClr val="404041"/>
                  </a:solidFill>
                  <a:latin typeface="HK Grotesk Medium"/>
                </a:rPr>
                <a:t> that she changed her major because she felt isolated as the only woman in her CS classes, and belittled when her male counterparts spoke down to her. </a:t>
              </a:r>
            </a:p>
            <a:p>
              <a:pPr>
                <a:lnSpc>
                  <a:spcPts val="4619"/>
                </a:lnSpc>
              </a:pPr>
            </a:p>
            <a:p>
              <a:pPr>
                <a:lnSpc>
                  <a:spcPts val="4619"/>
                </a:lnSpc>
              </a:pPr>
              <a:r>
                <a:rPr lang="en-US" sz="3299">
                  <a:solidFill>
                    <a:srgbClr val="A96E7F"/>
                  </a:solidFill>
                  <a:latin typeface="HK Grotesk Medium Bold"/>
                </a:rPr>
                <a:t>We wonder if this means</a:t>
              </a:r>
              <a:r>
                <a:rPr lang="en-US" sz="3299">
                  <a:solidFill>
                    <a:srgbClr val="404041"/>
                  </a:solidFill>
                  <a:latin typeface="HK Grotesk Medium Bold"/>
                </a:rPr>
                <a:t> that r</a:t>
              </a:r>
              <a:r>
                <a:rPr lang="en-US" sz="3299">
                  <a:solidFill>
                    <a:srgbClr val="404041"/>
                  </a:solidFill>
                  <a:latin typeface="HK Grotesk Medium"/>
                </a:rPr>
                <a:t>egardless of her skill set, what drives her choice in major is her environment and peers, specifically how welcoming they are.</a:t>
              </a:r>
            </a:p>
            <a:p>
              <a:pPr>
                <a:lnSpc>
                  <a:spcPts val="4619"/>
                </a:lnSpc>
              </a:pPr>
            </a:p>
            <a:p>
              <a:pPr>
                <a:lnSpc>
                  <a:spcPts val="4619"/>
                </a:lnSpc>
              </a:pPr>
              <a:r>
                <a:rPr lang="en-US" sz="3299">
                  <a:solidFill>
                    <a:srgbClr val="A96E7F"/>
                  </a:solidFill>
                  <a:latin typeface="HK Grotesk Medium"/>
                </a:rPr>
                <a:t>It would be game-changing to</a:t>
              </a:r>
              <a:r>
                <a:rPr lang="en-US" sz="3299">
                  <a:solidFill>
                    <a:srgbClr val="404041"/>
                  </a:solidFill>
                  <a:latin typeface="HK Grotesk Medium"/>
                </a:rPr>
                <a:t> find a way for women to feel they belong in STEM, even if they are alone physically.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75218" y="3086100"/>
            <a:ext cx="3748209"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269896" y="3086100"/>
            <a:ext cx="3748209" cy="41148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78781" y="3086100"/>
            <a:ext cx="3748209" cy="4114800"/>
          </a:xfrm>
          <a:prstGeom prst="rect">
            <a:avLst/>
          </a:prstGeom>
        </p:spPr>
      </p:pic>
      <p:sp>
        <p:nvSpPr>
          <p:cNvPr name="TextBox 5" id="5"/>
          <p:cNvSpPr txBox="true"/>
          <p:nvPr/>
        </p:nvSpPr>
        <p:spPr>
          <a:xfrm rot="0">
            <a:off x="1028700" y="1328633"/>
            <a:ext cx="12697748" cy="1358900"/>
          </a:xfrm>
          <a:prstGeom prst="rect">
            <a:avLst/>
          </a:prstGeom>
        </p:spPr>
        <p:txBody>
          <a:bodyPr anchor="t" rtlCol="false" tIns="0" lIns="0" bIns="0" rIns="0">
            <a:spAutoFit/>
          </a:bodyPr>
          <a:lstStyle/>
          <a:p>
            <a:pPr>
              <a:lnSpc>
                <a:spcPts val="10450"/>
              </a:lnSpc>
            </a:pPr>
            <a:r>
              <a:rPr lang="en-US" sz="9500">
                <a:solidFill>
                  <a:srgbClr val="404041"/>
                </a:solidFill>
                <a:latin typeface="HK Grotesk Medium Bold"/>
              </a:rPr>
              <a:t>Additional Needfinding</a:t>
            </a:r>
          </a:p>
        </p:txBody>
      </p:sp>
      <p:grpSp>
        <p:nvGrpSpPr>
          <p:cNvPr name="Group 6" id="6"/>
          <p:cNvGrpSpPr/>
          <p:nvPr/>
        </p:nvGrpSpPr>
        <p:grpSpPr>
          <a:xfrm rot="0">
            <a:off x="6919815" y="7200900"/>
            <a:ext cx="4448371" cy="1866868"/>
            <a:chOff x="0" y="0"/>
            <a:chExt cx="5931161" cy="2489158"/>
          </a:xfrm>
        </p:grpSpPr>
        <p:sp>
          <p:nvSpPr>
            <p:cNvPr name="TextBox 7" id="7"/>
            <p:cNvSpPr txBox="true"/>
            <p:nvPr/>
          </p:nvSpPr>
          <p:spPr>
            <a:xfrm rot="0">
              <a:off x="0" y="38100"/>
              <a:ext cx="5931161" cy="973667"/>
            </a:xfrm>
            <a:prstGeom prst="rect">
              <a:avLst/>
            </a:prstGeom>
          </p:spPr>
          <p:txBody>
            <a:bodyPr anchor="t" rtlCol="false" tIns="0" lIns="0" bIns="0" rIns="0">
              <a:spAutoFit/>
            </a:bodyPr>
            <a:lstStyle/>
            <a:p>
              <a:pPr algn="ctr">
                <a:lnSpc>
                  <a:spcPts val="5500"/>
                </a:lnSpc>
              </a:pPr>
              <a:r>
                <a:rPr lang="en-US" sz="5000">
                  <a:solidFill>
                    <a:srgbClr val="404041"/>
                  </a:solidFill>
                  <a:latin typeface="HK Grotesk Medium"/>
                </a:rPr>
                <a:t>Amber</a:t>
              </a:r>
            </a:p>
          </p:txBody>
        </p:sp>
        <p:sp>
          <p:nvSpPr>
            <p:cNvPr name="TextBox 8" id="8"/>
            <p:cNvSpPr txBox="true"/>
            <p:nvPr/>
          </p:nvSpPr>
          <p:spPr>
            <a:xfrm rot="0">
              <a:off x="0" y="1101683"/>
              <a:ext cx="5931161" cy="1387475"/>
            </a:xfrm>
            <a:prstGeom prst="rect">
              <a:avLst/>
            </a:prstGeom>
          </p:spPr>
          <p:txBody>
            <a:bodyPr anchor="t" rtlCol="false" tIns="0" lIns="0" bIns="0" rIns="0">
              <a:spAutoFit/>
            </a:bodyPr>
            <a:lstStyle/>
            <a:p>
              <a:pPr algn="ctr">
                <a:lnSpc>
                  <a:spcPts val="4200"/>
                </a:lnSpc>
              </a:pPr>
              <a:r>
                <a:rPr lang="en-US" sz="3000">
                  <a:solidFill>
                    <a:srgbClr val="404041"/>
                  </a:solidFill>
                  <a:latin typeface="HK Grotesk Medium"/>
                </a:rPr>
                <a:t>23, Delivery Driver for a Cannabis Dispensary </a:t>
              </a:r>
            </a:p>
          </p:txBody>
        </p:sp>
      </p:grpSp>
      <p:grpSp>
        <p:nvGrpSpPr>
          <p:cNvPr name="Group 9" id="9"/>
          <p:cNvGrpSpPr/>
          <p:nvPr/>
        </p:nvGrpSpPr>
        <p:grpSpPr>
          <a:xfrm rot="0">
            <a:off x="13239345" y="7200900"/>
            <a:ext cx="4019955" cy="1866868"/>
            <a:chOff x="0" y="0"/>
            <a:chExt cx="5359940" cy="2489158"/>
          </a:xfrm>
        </p:grpSpPr>
        <p:sp>
          <p:nvSpPr>
            <p:cNvPr name="TextBox 10" id="10"/>
            <p:cNvSpPr txBox="true"/>
            <p:nvPr/>
          </p:nvSpPr>
          <p:spPr>
            <a:xfrm rot="0">
              <a:off x="0" y="38100"/>
              <a:ext cx="5359940" cy="973667"/>
            </a:xfrm>
            <a:prstGeom prst="rect">
              <a:avLst/>
            </a:prstGeom>
          </p:spPr>
          <p:txBody>
            <a:bodyPr anchor="t" rtlCol="false" tIns="0" lIns="0" bIns="0" rIns="0">
              <a:spAutoFit/>
            </a:bodyPr>
            <a:lstStyle/>
            <a:p>
              <a:pPr algn="ctr">
                <a:lnSpc>
                  <a:spcPts val="5500"/>
                </a:lnSpc>
              </a:pPr>
              <a:r>
                <a:rPr lang="en-US" sz="5000">
                  <a:solidFill>
                    <a:srgbClr val="404041"/>
                  </a:solidFill>
                  <a:latin typeface="HK Grotesk Medium"/>
                </a:rPr>
                <a:t>Susan</a:t>
              </a:r>
            </a:p>
          </p:txBody>
        </p:sp>
        <p:sp>
          <p:nvSpPr>
            <p:cNvPr name="TextBox 11" id="11"/>
            <p:cNvSpPr txBox="true"/>
            <p:nvPr/>
          </p:nvSpPr>
          <p:spPr>
            <a:xfrm rot="0">
              <a:off x="0" y="1101683"/>
              <a:ext cx="5359940" cy="1387475"/>
            </a:xfrm>
            <a:prstGeom prst="rect">
              <a:avLst/>
            </a:prstGeom>
          </p:spPr>
          <p:txBody>
            <a:bodyPr anchor="t" rtlCol="false" tIns="0" lIns="0" bIns="0" rIns="0">
              <a:spAutoFit/>
            </a:bodyPr>
            <a:lstStyle/>
            <a:p>
              <a:pPr algn="ctr">
                <a:lnSpc>
                  <a:spcPts val="4200"/>
                </a:lnSpc>
              </a:pPr>
              <a:r>
                <a:rPr lang="en-US" sz="3000">
                  <a:solidFill>
                    <a:srgbClr val="404041"/>
                  </a:solidFill>
                  <a:latin typeface="HK Grotesk Medium"/>
                </a:rPr>
                <a:t>mid 50s, Software Engineer at Hitachi</a:t>
              </a:r>
            </a:p>
          </p:txBody>
        </p:sp>
      </p:grpSp>
      <p:grpSp>
        <p:nvGrpSpPr>
          <p:cNvPr name="Group 12" id="12"/>
          <p:cNvGrpSpPr/>
          <p:nvPr/>
        </p:nvGrpSpPr>
        <p:grpSpPr>
          <a:xfrm rot="0">
            <a:off x="1028700" y="7200900"/>
            <a:ext cx="4448371" cy="1866868"/>
            <a:chOff x="0" y="0"/>
            <a:chExt cx="5931161" cy="2489158"/>
          </a:xfrm>
        </p:grpSpPr>
        <p:sp>
          <p:nvSpPr>
            <p:cNvPr name="TextBox 13" id="13"/>
            <p:cNvSpPr txBox="true"/>
            <p:nvPr/>
          </p:nvSpPr>
          <p:spPr>
            <a:xfrm rot="0">
              <a:off x="0" y="38100"/>
              <a:ext cx="5931161" cy="973667"/>
            </a:xfrm>
            <a:prstGeom prst="rect">
              <a:avLst/>
            </a:prstGeom>
          </p:spPr>
          <p:txBody>
            <a:bodyPr anchor="t" rtlCol="false" tIns="0" lIns="0" bIns="0" rIns="0">
              <a:spAutoFit/>
            </a:bodyPr>
            <a:lstStyle/>
            <a:p>
              <a:pPr algn="ctr">
                <a:lnSpc>
                  <a:spcPts val="5500"/>
                </a:lnSpc>
              </a:pPr>
              <a:r>
                <a:rPr lang="en-US" sz="5000">
                  <a:solidFill>
                    <a:srgbClr val="404041"/>
                  </a:solidFill>
                  <a:latin typeface="HK Grotesk Medium"/>
                </a:rPr>
                <a:t>Raena</a:t>
              </a:r>
            </a:p>
          </p:txBody>
        </p:sp>
        <p:sp>
          <p:nvSpPr>
            <p:cNvPr name="TextBox 14" id="14"/>
            <p:cNvSpPr txBox="true"/>
            <p:nvPr/>
          </p:nvSpPr>
          <p:spPr>
            <a:xfrm rot="0">
              <a:off x="0" y="1101683"/>
              <a:ext cx="5931161" cy="1387475"/>
            </a:xfrm>
            <a:prstGeom prst="rect">
              <a:avLst/>
            </a:prstGeom>
          </p:spPr>
          <p:txBody>
            <a:bodyPr anchor="t" rtlCol="false" tIns="0" lIns="0" bIns="0" rIns="0">
              <a:spAutoFit/>
            </a:bodyPr>
            <a:lstStyle/>
            <a:p>
              <a:pPr algn="ctr">
                <a:lnSpc>
                  <a:spcPts val="4200"/>
                </a:lnSpc>
              </a:pPr>
              <a:r>
                <a:rPr lang="en-US" sz="3000">
                  <a:solidFill>
                    <a:srgbClr val="404041"/>
                  </a:solidFill>
                  <a:latin typeface="HK Grotesk Medium"/>
                </a:rPr>
                <a:t>36, Equity Team at Facebook</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594622" y="3379787"/>
            <a:ext cx="10915911" cy="2806700"/>
          </a:xfrm>
          <a:prstGeom prst="rect">
            <a:avLst/>
          </a:prstGeom>
        </p:spPr>
        <p:txBody>
          <a:bodyPr anchor="t" rtlCol="false" tIns="0" lIns="0" bIns="0" rIns="0">
            <a:spAutoFit/>
          </a:bodyPr>
          <a:lstStyle/>
          <a:p>
            <a:pPr>
              <a:lnSpc>
                <a:spcPts val="5500"/>
              </a:lnSpc>
            </a:pPr>
            <a:r>
              <a:rPr lang="en-US" sz="5000">
                <a:solidFill>
                  <a:srgbClr val="404041"/>
                </a:solidFill>
                <a:latin typeface="HK Grotesk Medium Bold Italics"/>
              </a:rPr>
              <a:t>"They pertain to </a:t>
            </a:r>
            <a:r>
              <a:rPr lang="en-US" sz="5000">
                <a:solidFill>
                  <a:srgbClr val="78D1CC"/>
                </a:solidFill>
                <a:latin typeface="HK Grotesk Medium Bold Italics"/>
              </a:rPr>
              <a:t>all of us. </a:t>
            </a:r>
            <a:r>
              <a:rPr lang="en-US" sz="5000">
                <a:solidFill>
                  <a:srgbClr val="404041"/>
                </a:solidFill>
                <a:latin typeface="HK Grotesk Medium Bold Italics"/>
              </a:rPr>
              <a:t>We are all living in the world and effected by how equitable or inequitable the systems are."</a:t>
            </a:r>
          </a:p>
        </p:txBody>
      </p:sp>
      <p:sp>
        <p:nvSpPr>
          <p:cNvPr name="TextBox 3" id="3"/>
          <p:cNvSpPr txBox="true"/>
          <p:nvPr/>
        </p:nvSpPr>
        <p:spPr>
          <a:xfrm rot="0">
            <a:off x="13161010" y="6859588"/>
            <a:ext cx="4448371" cy="720725"/>
          </a:xfrm>
          <a:prstGeom prst="rect">
            <a:avLst/>
          </a:prstGeom>
        </p:spPr>
        <p:txBody>
          <a:bodyPr anchor="t" rtlCol="false" tIns="0" lIns="0" bIns="0" rIns="0">
            <a:spAutoFit/>
          </a:bodyPr>
          <a:lstStyle/>
          <a:p>
            <a:pPr algn="ctr">
              <a:lnSpc>
                <a:spcPts val="5500"/>
              </a:lnSpc>
            </a:pPr>
            <a:r>
              <a:rPr lang="en-US" sz="5000">
                <a:solidFill>
                  <a:srgbClr val="404041"/>
                </a:solidFill>
                <a:latin typeface="HK Grotesk Medium"/>
              </a:rPr>
              <a:t>Raena</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11091" y="2706688"/>
            <a:ext cx="3748209" cy="41148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028700" y="2716212"/>
            <a:ext cx="11397879" cy="5588000"/>
          </a:xfrm>
          <a:prstGeom prst="rect">
            <a:avLst/>
          </a:prstGeom>
        </p:spPr>
        <p:txBody>
          <a:bodyPr anchor="t" rtlCol="false" tIns="0" lIns="0" bIns="0" rIns="0">
            <a:spAutoFit/>
          </a:bodyPr>
          <a:lstStyle/>
          <a:p>
            <a:pPr>
              <a:lnSpc>
                <a:spcPts val="5500"/>
              </a:lnSpc>
            </a:pPr>
            <a:r>
              <a:rPr lang="en-US" sz="5000">
                <a:solidFill>
                  <a:srgbClr val="404041"/>
                </a:solidFill>
                <a:latin typeface="HK Grotesk Light Bold Italics"/>
              </a:rPr>
              <a:t>"What comes to mind when you hear 'systemic justice issues'?"</a:t>
            </a:r>
          </a:p>
          <a:p>
            <a:pPr>
              <a:lnSpc>
                <a:spcPts val="5500"/>
              </a:lnSpc>
            </a:pPr>
          </a:p>
          <a:p>
            <a:pPr>
              <a:lnSpc>
                <a:spcPts val="5500"/>
              </a:lnSpc>
            </a:pPr>
            <a:r>
              <a:rPr lang="en-US" sz="5000">
                <a:solidFill>
                  <a:srgbClr val="404041"/>
                </a:solidFill>
                <a:latin typeface="HK Grotesk Medium Bold Italics"/>
              </a:rPr>
              <a:t>"The various ways </a:t>
            </a:r>
            <a:r>
              <a:rPr lang="en-US" sz="5000">
                <a:solidFill>
                  <a:srgbClr val="F4716D"/>
                </a:solidFill>
                <a:latin typeface="HK Grotesk Medium Bold Italics"/>
              </a:rPr>
              <a:t>parents raise their children </a:t>
            </a:r>
            <a:r>
              <a:rPr lang="en-US" sz="5000">
                <a:solidFill>
                  <a:srgbClr val="404041"/>
                </a:solidFill>
                <a:latin typeface="HK Grotesk Medium Bold Italics"/>
              </a:rPr>
              <a:t>and how sometimes that's harmul to a child's </a:t>
            </a:r>
            <a:r>
              <a:rPr lang="en-US" sz="5000">
                <a:solidFill>
                  <a:srgbClr val="F4716D"/>
                </a:solidFill>
                <a:latin typeface="HK Grotesk Medium Bold Italics"/>
              </a:rPr>
              <a:t>perspective</a:t>
            </a:r>
            <a:r>
              <a:rPr lang="en-US" sz="5000">
                <a:solidFill>
                  <a:srgbClr val="404041"/>
                </a:solidFill>
                <a:latin typeface="HK Grotesk Medium Bold Italics"/>
              </a:rPr>
              <a:t> on the world." </a:t>
            </a:r>
          </a:p>
          <a:p>
            <a:pPr>
              <a:lnSpc>
                <a:spcPts val="5500"/>
              </a:lnSpc>
            </a:pPr>
          </a:p>
        </p:txBody>
      </p:sp>
      <p:sp>
        <p:nvSpPr>
          <p:cNvPr name="TextBox 3" id="3"/>
          <p:cNvSpPr txBox="true"/>
          <p:nvPr/>
        </p:nvSpPr>
        <p:spPr>
          <a:xfrm rot="0">
            <a:off x="13006807" y="6827687"/>
            <a:ext cx="4448371" cy="720725"/>
          </a:xfrm>
          <a:prstGeom prst="rect">
            <a:avLst/>
          </a:prstGeom>
        </p:spPr>
        <p:txBody>
          <a:bodyPr anchor="t" rtlCol="false" tIns="0" lIns="0" bIns="0" rIns="0">
            <a:spAutoFit/>
          </a:bodyPr>
          <a:lstStyle/>
          <a:p>
            <a:pPr algn="ctr">
              <a:lnSpc>
                <a:spcPts val="5500"/>
              </a:lnSpc>
            </a:pPr>
            <a:r>
              <a:rPr lang="en-US" sz="5000">
                <a:solidFill>
                  <a:srgbClr val="404041"/>
                </a:solidFill>
                <a:latin typeface="HK Grotesk Medium"/>
              </a:rPr>
              <a:t>Amber</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56888" y="2674787"/>
            <a:ext cx="3748209" cy="41148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028700" y="1663700"/>
            <a:ext cx="10915911" cy="6283325"/>
          </a:xfrm>
          <a:prstGeom prst="rect">
            <a:avLst/>
          </a:prstGeom>
        </p:spPr>
        <p:txBody>
          <a:bodyPr anchor="t" rtlCol="false" tIns="0" lIns="0" bIns="0" rIns="0">
            <a:spAutoFit/>
          </a:bodyPr>
          <a:lstStyle/>
          <a:p>
            <a:pPr>
              <a:lnSpc>
                <a:spcPts val="5500"/>
              </a:lnSpc>
            </a:pPr>
          </a:p>
          <a:p>
            <a:pPr>
              <a:lnSpc>
                <a:spcPts val="5500"/>
              </a:lnSpc>
            </a:pPr>
            <a:r>
              <a:rPr lang="en-US" sz="5000">
                <a:solidFill>
                  <a:srgbClr val="404041"/>
                </a:solidFill>
                <a:latin typeface="HK Grotesk Medium Italics"/>
              </a:rPr>
              <a:t>black people occupy how many - 13% of the population? But if you count the number in jail, how many are black? Maybe 50%? ... Is that because of the system? No I don't think so. </a:t>
            </a:r>
          </a:p>
          <a:p>
            <a:pPr>
              <a:lnSpc>
                <a:spcPts val="5500"/>
              </a:lnSpc>
            </a:pPr>
            <a:r>
              <a:rPr lang="en-US" sz="5000">
                <a:solidFill>
                  <a:srgbClr val="404041"/>
                </a:solidFill>
                <a:latin typeface="HK Grotesk Medium Italics"/>
              </a:rPr>
              <a:t>                                   because they committed some crime. That's why they were put in prison. </a:t>
            </a:r>
          </a:p>
        </p:txBody>
      </p:sp>
      <p:sp>
        <p:nvSpPr>
          <p:cNvPr name="TextBox 3" id="3"/>
          <p:cNvSpPr txBox="true"/>
          <p:nvPr/>
        </p:nvSpPr>
        <p:spPr>
          <a:xfrm rot="0">
            <a:off x="13006807" y="6827687"/>
            <a:ext cx="4448371" cy="720725"/>
          </a:xfrm>
          <a:prstGeom prst="rect">
            <a:avLst/>
          </a:prstGeom>
        </p:spPr>
        <p:txBody>
          <a:bodyPr anchor="t" rtlCol="false" tIns="0" lIns="0" bIns="0" rIns="0">
            <a:spAutoFit/>
          </a:bodyPr>
          <a:lstStyle/>
          <a:p>
            <a:pPr algn="ctr">
              <a:lnSpc>
                <a:spcPts val="5500"/>
              </a:lnSpc>
            </a:pPr>
            <a:r>
              <a:rPr lang="en-US" sz="5000">
                <a:solidFill>
                  <a:srgbClr val="404041"/>
                </a:solidFill>
                <a:latin typeface="HK Grotesk Medium"/>
              </a:rPr>
              <a:t>Susan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56888" y="2674787"/>
            <a:ext cx="3748209" cy="4114800"/>
          </a:xfrm>
          <a:prstGeom prst="rect">
            <a:avLst/>
          </a:prstGeom>
        </p:spPr>
      </p:pic>
      <p:sp>
        <p:nvSpPr>
          <p:cNvPr name="TextBox 5" id="5"/>
          <p:cNvSpPr txBox="true"/>
          <p:nvPr/>
        </p:nvSpPr>
        <p:spPr>
          <a:xfrm rot="0">
            <a:off x="1028700" y="1673225"/>
            <a:ext cx="10915911" cy="720725"/>
          </a:xfrm>
          <a:prstGeom prst="rect">
            <a:avLst/>
          </a:prstGeom>
        </p:spPr>
        <p:txBody>
          <a:bodyPr anchor="t" rtlCol="false" tIns="0" lIns="0" bIns="0" rIns="0">
            <a:spAutoFit/>
          </a:bodyPr>
          <a:lstStyle/>
          <a:p>
            <a:pPr>
              <a:lnSpc>
                <a:spcPts val="5500"/>
              </a:lnSpc>
            </a:pPr>
            <a:r>
              <a:rPr lang="en-US" sz="5000">
                <a:solidFill>
                  <a:srgbClr val="404041"/>
                </a:solidFill>
                <a:latin typeface="HK Grotesk Medium Bold Italics"/>
              </a:rPr>
              <a:t>"</a:t>
            </a:r>
            <a:r>
              <a:rPr lang="en-US" sz="5000">
                <a:solidFill>
                  <a:srgbClr val="679BBB"/>
                </a:solidFill>
                <a:latin typeface="HK Grotesk Medium Bold Italics"/>
              </a:rPr>
              <a:t>From my personal experience</a:t>
            </a:r>
            <a:r>
              <a:rPr lang="en-US" sz="5000">
                <a:solidFill>
                  <a:srgbClr val="404041"/>
                </a:solidFill>
                <a:latin typeface="HK Grotesk Medium Bold Italics"/>
              </a:rPr>
              <a:t>,</a:t>
            </a:r>
            <a:r>
              <a:rPr lang="en-US" sz="5000">
                <a:solidFill>
                  <a:srgbClr val="F4716D"/>
                </a:solidFill>
                <a:latin typeface="HK Grotesk Medium Bold Italics"/>
              </a:rPr>
              <a:t> </a:t>
            </a:r>
          </a:p>
        </p:txBody>
      </p:sp>
      <p:sp>
        <p:nvSpPr>
          <p:cNvPr name="TextBox 6" id="6"/>
          <p:cNvSpPr txBox="true"/>
          <p:nvPr/>
        </p:nvSpPr>
        <p:spPr>
          <a:xfrm rot="0">
            <a:off x="1028700" y="5181600"/>
            <a:ext cx="11105916" cy="1416050"/>
          </a:xfrm>
          <a:prstGeom prst="rect">
            <a:avLst/>
          </a:prstGeom>
        </p:spPr>
        <p:txBody>
          <a:bodyPr anchor="t" rtlCol="false" tIns="0" lIns="0" bIns="0" rIns="0">
            <a:spAutoFit/>
          </a:bodyPr>
          <a:lstStyle/>
          <a:p>
            <a:pPr>
              <a:lnSpc>
                <a:spcPts val="5500"/>
              </a:lnSpc>
            </a:pPr>
            <a:r>
              <a:rPr lang="en-US" sz="5000">
                <a:solidFill>
                  <a:srgbClr val="404041"/>
                </a:solidFill>
                <a:latin typeface="HK Grotesk Medium Bold Italics"/>
              </a:rPr>
              <a:t>                                               </a:t>
            </a:r>
            <a:r>
              <a:rPr lang="en-US" sz="5000">
                <a:solidFill>
                  <a:srgbClr val="679BBB"/>
                </a:solidFill>
                <a:latin typeface="HK Grotesk Medium Bold Italics"/>
              </a:rPr>
              <a:t>I think that's based on fact</a:t>
            </a:r>
            <a:r>
              <a:rPr lang="en-US" sz="5000">
                <a:solidFill>
                  <a:srgbClr val="404041"/>
                </a:solidFill>
                <a:latin typeface="HK Grotesk Medium Bold Italics"/>
              </a:rPr>
              <a:t>,</a:t>
            </a:r>
            <a:r>
              <a:rPr lang="en-US" sz="5000">
                <a:solidFill>
                  <a:srgbClr val="F4716D"/>
                </a:solidFill>
                <a:latin typeface="HK Grotesk Medium Bold Italics"/>
              </a:rPr>
              <a:t>  </a:t>
            </a:r>
          </a:p>
        </p:txBody>
      </p:sp>
      <p:sp>
        <p:nvSpPr>
          <p:cNvPr name="TextBox 7" id="7"/>
          <p:cNvSpPr txBox="true"/>
          <p:nvPr/>
        </p:nvSpPr>
        <p:spPr>
          <a:xfrm rot="0">
            <a:off x="2421051" y="7267575"/>
            <a:ext cx="11105916" cy="720725"/>
          </a:xfrm>
          <a:prstGeom prst="rect">
            <a:avLst/>
          </a:prstGeom>
        </p:spPr>
        <p:txBody>
          <a:bodyPr anchor="t" rtlCol="false" tIns="0" lIns="0" bIns="0" rIns="0">
            <a:spAutoFit/>
          </a:bodyPr>
          <a:lstStyle/>
          <a:p>
            <a:pPr>
              <a:lnSpc>
                <a:spcPts val="5500"/>
              </a:lnSpc>
            </a:pPr>
            <a:r>
              <a:rPr lang="en-US" sz="5000">
                <a:solidFill>
                  <a:srgbClr val="404041"/>
                </a:solidFill>
                <a:latin typeface="HK Grotesk Medium Bold Italics"/>
              </a:rPr>
              <a:t>                               </a:t>
            </a:r>
            <a:r>
              <a:rPr lang="en-US" sz="5000">
                <a:solidFill>
                  <a:srgbClr val="679BBB"/>
                </a:solidFill>
                <a:latin typeface="HK Grotesk Medium Bold Italics"/>
              </a:rPr>
              <a:t>Not because of</a:t>
            </a:r>
          </a:p>
        </p:txBody>
      </p:sp>
      <p:sp>
        <p:nvSpPr>
          <p:cNvPr name="TextBox 8" id="8"/>
          <p:cNvSpPr txBox="true"/>
          <p:nvPr/>
        </p:nvSpPr>
        <p:spPr>
          <a:xfrm rot="0">
            <a:off x="964183" y="7851775"/>
            <a:ext cx="6316117" cy="863600"/>
          </a:xfrm>
          <a:prstGeom prst="rect">
            <a:avLst/>
          </a:prstGeom>
        </p:spPr>
        <p:txBody>
          <a:bodyPr anchor="t" rtlCol="false" tIns="0" lIns="0" bIns="0" rIns="0">
            <a:spAutoFit/>
          </a:bodyPr>
          <a:lstStyle/>
          <a:p>
            <a:pPr algn="ctr">
              <a:lnSpc>
                <a:spcPts val="7000"/>
              </a:lnSpc>
            </a:pPr>
            <a:r>
              <a:rPr lang="en-US" sz="5000">
                <a:solidFill>
                  <a:srgbClr val="679BBB"/>
                </a:solidFill>
                <a:latin typeface="HK Grotesk Medium Italics"/>
              </a:rPr>
              <a:t>systematic</a:t>
            </a:r>
            <a:r>
              <a:rPr lang="en-US" sz="5000">
                <a:solidFill>
                  <a:srgbClr val="F4716D"/>
                </a:solidFill>
                <a:latin typeface="HK Grotesk Medium Italics"/>
              </a:rPr>
              <a:t> </a:t>
            </a:r>
            <a:r>
              <a:rPr lang="en-US" sz="5000">
                <a:solidFill>
                  <a:srgbClr val="679BBB"/>
                </a:solidFill>
                <a:latin typeface="HK Grotesk Medium Italics"/>
              </a:rPr>
              <a:t>tragedies</a:t>
            </a:r>
            <a:r>
              <a:rPr lang="en-US" sz="5000">
                <a:solidFill>
                  <a:srgbClr val="404041"/>
                </a:solidFill>
                <a:latin typeface="HK Grotesk Medium Italics"/>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265327" y="4420548"/>
            <a:ext cx="4443787" cy="6583387"/>
          </a:xfrm>
          <a:prstGeom prst="rect">
            <a:avLst/>
          </a:prstGeom>
        </p:spPr>
      </p:pic>
      <p:sp>
        <p:nvSpPr>
          <p:cNvPr name="TextBox 3" id="3"/>
          <p:cNvSpPr txBox="true"/>
          <p:nvPr/>
        </p:nvSpPr>
        <p:spPr>
          <a:xfrm rot="0">
            <a:off x="4312756" y="3435350"/>
            <a:ext cx="9662488" cy="3530600"/>
          </a:xfrm>
          <a:prstGeom prst="rect">
            <a:avLst/>
          </a:prstGeom>
        </p:spPr>
        <p:txBody>
          <a:bodyPr anchor="t" rtlCol="false" tIns="0" lIns="0" bIns="0" rIns="0">
            <a:spAutoFit/>
          </a:bodyPr>
          <a:lstStyle/>
          <a:p>
            <a:pPr algn="ctr">
              <a:lnSpc>
                <a:spcPts val="13750"/>
              </a:lnSpc>
            </a:pPr>
            <a:r>
              <a:rPr lang="en-US" sz="12500">
                <a:solidFill>
                  <a:srgbClr val="404041"/>
                </a:solidFill>
                <a:latin typeface="HK Grotesk Medium Bold"/>
              </a:rPr>
              <a:t>POVs &amp; HMWs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DAE2CDBeXCE</dc:identifier>
  <dcterms:modified xsi:type="dcterms:W3CDTF">2011-08-01T06:04:30Z</dcterms:modified>
  <cp:revision>1</cp:revision>
  <dc:title>POV and Experience Prototypes</dc:title>
</cp:coreProperties>
</file>